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8"/>
  </p:notesMasterIdLst>
  <p:handoutMasterIdLst>
    <p:handoutMasterId r:id="rId39"/>
  </p:handoutMasterIdLst>
  <p:sldIdLst>
    <p:sldId id="292" r:id="rId2"/>
    <p:sldId id="506" r:id="rId3"/>
    <p:sldId id="505" r:id="rId4"/>
    <p:sldId id="508" r:id="rId5"/>
    <p:sldId id="509" r:id="rId6"/>
    <p:sldId id="510" r:id="rId7"/>
    <p:sldId id="512" r:id="rId8"/>
    <p:sldId id="511" r:id="rId9"/>
    <p:sldId id="513" r:id="rId10"/>
    <p:sldId id="507" r:id="rId11"/>
    <p:sldId id="514" r:id="rId12"/>
    <p:sldId id="534" r:id="rId13"/>
    <p:sldId id="526" r:id="rId14"/>
    <p:sldId id="527" r:id="rId15"/>
    <p:sldId id="528" r:id="rId16"/>
    <p:sldId id="529" r:id="rId17"/>
    <p:sldId id="530" r:id="rId18"/>
    <p:sldId id="531" r:id="rId19"/>
    <p:sldId id="532" r:id="rId20"/>
    <p:sldId id="533" r:id="rId21"/>
    <p:sldId id="518" r:id="rId22"/>
    <p:sldId id="515" r:id="rId23"/>
    <p:sldId id="516" r:id="rId24"/>
    <p:sldId id="504" r:id="rId25"/>
    <p:sldId id="536" r:id="rId26"/>
    <p:sldId id="545" r:id="rId27"/>
    <p:sldId id="540" r:id="rId28"/>
    <p:sldId id="538" r:id="rId29"/>
    <p:sldId id="541" r:id="rId30"/>
    <p:sldId id="542" r:id="rId31"/>
    <p:sldId id="543" r:id="rId32"/>
    <p:sldId id="519" r:id="rId33"/>
    <p:sldId id="520" r:id="rId34"/>
    <p:sldId id="546" r:id="rId35"/>
    <p:sldId id="525" r:id="rId36"/>
    <p:sldId id="524" r:id="rId37"/>
  </p:sldIdLst>
  <p:sldSz cx="9144000" cy="6858000" type="screen4x3"/>
  <p:notesSz cx="6797675" cy="9926638"/>
  <p:defaultTextStyle>
    <a:defPPr>
      <a:defRPr lang="es-ES"/>
    </a:defPPr>
    <a:lvl1pPr algn="l" rtl="0" fontAlgn="base">
      <a:spcBef>
        <a:spcPct val="0"/>
      </a:spcBef>
      <a:spcAft>
        <a:spcPct val="0"/>
      </a:spcAft>
      <a:defRPr sz="2800" kern="1200">
        <a:solidFill>
          <a:schemeClr val="tx1"/>
        </a:solidFill>
        <a:latin typeface="Verdana" pitchFamily="34" charset="0"/>
        <a:ea typeface="+mn-ea"/>
        <a:cs typeface="Arial" charset="0"/>
      </a:defRPr>
    </a:lvl1pPr>
    <a:lvl2pPr marL="457200" algn="l" rtl="0" fontAlgn="base">
      <a:spcBef>
        <a:spcPct val="0"/>
      </a:spcBef>
      <a:spcAft>
        <a:spcPct val="0"/>
      </a:spcAft>
      <a:defRPr sz="2800" kern="1200">
        <a:solidFill>
          <a:schemeClr val="tx1"/>
        </a:solidFill>
        <a:latin typeface="Verdana" pitchFamily="34" charset="0"/>
        <a:ea typeface="+mn-ea"/>
        <a:cs typeface="Arial" charset="0"/>
      </a:defRPr>
    </a:lvl2pPr>
    <a:lvl3pPr marL="914400" algn="l" rtl="0" fontAlgn="base">
      <a:spcBef>
        <a:spcPct val="0"/>
      </a:spcBef>
      <a:spcAft>
        <a:spcPct val="0"/>
      </a:spcAft>
      <a:defRPr sz="2800" kern="1200">
        <a:solidFill>
          <a:schemeClr val="tx1"/>
        </a:solidFill>
        <a:latin typeface="Verdana" pitchFamily="34" charset="0"/>
        <a:ea typeface="+mn-ea"/>
        <a:cs typeface="Arial" charset="0"/>
      </a:defRPr>
    </a:lvl3pPr>
    <a:lvl4pPr marL="1371600" algn="l" rtl="0" fontAlgn="base">
      <a:spcBef>
        <a:spcPct val="0"/>
      </a:spcBef>
      <a:spcAft>
        <a:spcPct val="0"/>
      </a:spcAft>
      <a:defRPr sz="2800" kern="1200">
        <a:solidFill>
          <a:schemeClr val="tx1"/>
        </a:solidFill>
        <a:latin typeface="Verdana" pitchFamily="34" charset="0"/>
        <a:ea typeface="+mn-ea"/>
        <a:cs typeface="Arial" charset="0"/>
      </a:defRPr>
    </a:lvl4pPr>
    <a:lvl5pPr marL="1828800" algn="l" rtl="0" fontAlgn="base">
      <a:spcBef>
        <a:spcPct val="0"/>
      </a:spcBef>
      <a:spcAft>
        <a:spcPct val="0"/>
      </a:spcAft>
      <a:defRPr sz="2800" kern="1200">
        <a:solidFill>
          <a:schemeClr val="tx1"/>
        </a:solidFill>
        <a:latin typeface="Verdana" pitchFamily="34" charset="0"/>
        <a:ea typeface="+mn-ea"/>
        <a:cs typeface="Arial" charset="0"/>
      </a:defRPr>
    </a:lvl5pPr>
    <a:lvl6pPr marL="2286000" algn="l" defTabSz="914400" rtl="0" eaLnBrk="1" latinLnBrk="0" hangingPunct="1">
      <a:defRPr sz="2800" kern="1200">
        <a:solidFill>
          <a:schemeClr val="tx1"/>
        </a:solidFill>
        <a:latin typeface="Verdana" pitchFamily="34" charset="0"/>
        <a:ea typeface="+mn-ea"/>
        <a:cs typeface="Arial" charset="0"/>
      </a:defRPr>
    </a:lvl6pPr>
    <a:lvl7pPr marL="2743200" algn="l" defTabSz="914400" rtl="0" eaLnBrk="1" latinLnBrk="0" hangingPunct="1">
      <a:defRPr sz="2800" kern="1200">
        <a:solidFill>
          <a:schemeClr val="tx1"/>
        </a:solidFill>
        <a:latin typeface="Verdana" pitchFamily="34" charset="0"/>
        <a:ea typeface="+mn-ea"/>
        <a:cs typeface="Arial" charset="0"/>
      </a:defRPr>
    </a:lvl7pPr>
    <a:lvl8pPr marL="3200400" algn="l" defTabSz="914400" rtl="0" eaLnBrk="1" latinLnBrk="0" hangingPunct="1">
      <a:defRPr sz="2800" kern="1200">
        <a:solidFill>
          <a:schemeClr val="tx1"/>
        </a:solidFill>
        <a:latin typeface="Verdana" pitchFamily="34" charset="0"/>
        <a:ea typeface="+mn-ea"/>
        <a:cs typeface="Arial" charset="0"/>
      </a:defRPr>
    </a:lvl8pPr>
    <a:lvl9pPr marL="3657600" algn="l" defTabSz="914400" rtl="0" eaLnBrk="1" latinLnBrk="0" hangingPunct="1">
      <a:defRPr sz="2800"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341">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municacion" initials="C" lastIdx="1" clrIdx="0">
    <p:extLst>
      <p:ext uri="{19B8F6BF-5375-455C-9EA6-DF929625EA0E}">
        <p15:presenceInfo xmlns:p15="http://schemas.microsoft.com/office/powerpoint/2012/main" userId="S-1-5-21-2365847269-1878551950-168541020-101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168A"/>
    <a:srgbClr val="FF9900"/>
    <a:srgbClr val="58BCEE"/>
    <a:srgbClr val="003300"/>
    <a:srgbClr val="660033"/>
    <a:srgbClr val="993300"/>
    <a:srgbClr val="3333CC"/>
    <a:srgbClr val="CC3300"/>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horzBarState="maximized">
    <p:restoredLeft sz="0" autoAdjust="0"/>
    <p:restoredTop sz="0" autoAdjust="0"/>
  </p:normalViewPr>
  <p:slideViewPr>
    <p:cSldViewPr>
      <p:cViewPr varScale="1">
        <p:scale>
          <a:sx n="82" d="100"/>
          <a:sy n="82" d="100"/>
        </p:scale>
        <p:origin x="1939" y="48"/>
      </p:cViewPr>
      <p:guideLst>
        <p:guide orient="horz" pos="2341"/>
        <p:guide pos="2880"/>
      </p:guideLst>
    </p:cSldViewPr>
  </p:slideViewPr>
  <p:outlineViewPr>
    <p:cViewPr>
      <p:scale>
        <a:sx n="33" d="100"/>
        <a:sy n="33" d="100"/>
      </p:scale>
      <p:origin x="0" y="3576"/>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Gr&#225;fico%20en%20Microsoft%20PowerPoint"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ES" sz="1800" dirty="0"/>
              <a:t>HISTÓRICO</a:t>
            </a:r>
            <a:r>
              <a:rPr lang="es-ES" sz="1800" baseline="0" dirty="0"/>
              <a:t> </a:t>
            </a:r>
            <a:r>
              <a:rPr lang="es-ES" sz="1800" dirty="0"/>
              <a:t>PLAZAS OFERTADAS CUERPO DE GACE</a:t>
            </a:r>
          </a:p>
          <a:p>
            <a:pPr>
              <a:defRPr/>
            </a:pPr>
            <a:r>
              <a:rPr lang="es-ES" sz="1800" dirty="0"/>
              <a:t>(TURNO LIBRE)</a:t>
            </a:r>
          </a:p>
        </c:rich>
      </c:tx>
      <c:layout>
        <c:manualLayout>
          <c:xMode val="edge"/>
          <c:yMode val="edge"/>
          <c:x val="0.17472128661836875"/>
          <c:y val="4.6203970885677365E-3"/>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ES"/>
        </a:p>
      </c:txPr>
    </c:title>
    <c:autoTitleDeleted val="0"/>
    <c:plotArea>
      <c:layout/>
      <c:barChart>
        <c:barDir val="col"/>
        <c:grouping val="stacked"/>
        <c:varyColors val="0"/>
        <c:ser>
          <c:idx val="0"/>
          <c:order val="0"/>
          <c:tx>
            <c:strRef>
              <c:f>Hoja1!$A$2</c:f>
              <c:strCache>
                <c:ptCount val="1"/>
                <c:pt idx="0">
                  <c:v>Turno general</c:v>
                </c:pt>
              </c:strCache>
            </c:strRef>
          </c:tx>
          <c:spPr>
            <a:solidFill>
              <a:schemeClr val="accent1"/>
            </a:solidFill>
            <a:ln>
              <a:noFill/>
            </a:ln>
            <a:effectLst/>
          </c:spPr>
          <c:invertIfNegative val="0"/>
          <c:cat>
            <c:strRef>
              <c:f>Hoja1!$B$1:$H$1</c:f>
              <c:strCache>
                <c:ptCount val="7"/>
                <c:pt idx="0">
                  <c:v>2015</c:v>
                </c:pt>
                <c:pt idx="1">
                  <c:v>2016</c:v>
                </c:pt>
                <c:pt idx="2">
                  <c:v>2017</c:v>
                </c:pt>
                <c:pt idx="3">
                  <c:v>2018</c:v>
                </c:pt>
                <c:pt idx="4">
                  <c:v>2019</c:v>
                </c:pt>
                <c:pt idx="5">
                  <c:v>2020-22</c:v>
                </c:pt>
                <c:pt idx="6">
                  <c:v>2023</c:v>
                </c:pt>
              </c:strCache>
            </c:strRef>
          </c:cat>
          <c:val>
            <c:numRef>
              <c:f>Hoja1!$B$2:$H$2</c:f>
              <c:numCache>
                <c:formatCode>General</c:formatCode>
                <c:ptCount val="7"/>
                <c:pt idx="0">
                  <c:v>110</c:v>
                </c:pt>
                <c:pt idx="1">
                  <c:v>166</c:v>
                </c:pt>
                <c:pt idx="2">
                  <c:v>407</c:v>
                </c:pt>
                <c:pt idx="3">
                  <c:v>638</c:v>
                </c:pt>
                <c:pt idx="4">
                  <c:v>734</c:v>
                </c:pt>
                <c:pt idx="5">
                  <c:v>2716</c:v>
                </c:pt>
                <c:pt idx="6">
                  <c:v>1123</c:v>
                </c:pt>
              </c:numCache>
            </c:numRef>
          </c:val>
          <c:extLst>
            <c:ext xmlns:c16="http://schemas.microsoft.com/office/drawing/2014/chart" uri="{C3380CC4-5D6E-409C-BE32-E72D297353CC}">
              <c16:uniqueId val="{00000000-49F7-475B-B9B8-8806E54005B2}"/>
            </c:ext>
          </c:extLst>
        </c:ser>
        <c:ser>
          <c:idx val="1"/>
          <c:order val="1"/>
          <c:tx>
            <c:strRef>
              <c:f>Hoja1!$A$3</c:f>
              <c:strCache>
                <c:ptCount val="1"/>
                <c:pt idx="0">
                  <c:v>Discapacidad</c:v>
                </c:pt>
              </c:strCache>
            </c:strRef>
          </c:tx>
          <c:spPr>
            <a:solidFill>
              <a:schemeClr val="accent2"/>
            </a:solidFill>
            <a:ln>
              <a:noFill/>
            </a:ln>
            <a:effectLst/>
          </c:spPr>
          <c:invertIfNegative val="0"/>
          <c:cat>
            <c:strRef>
              <c:f>Hoja1!$B$1:$H$1</c:f>
              <c:strCache>
                <c:ptCount val="7"/>
                <c:pt idx="0">
                  <c:v>2015</c:v>
                </c:pt>
                <c:pt idx="1">
                  <c:v>2016</c:v>
                </c:pt>
                <c:pt idx="2">
                  <c:v>2017</c:v>
                </c:pt>
                <c:pt idx="3">
                  <c:v>2018</c:v>
                </c:pt>
                <c:pt idx="4">
                  <c:v>2019</c:v>
                </c:pt>
                <c:pt idx="5">
                  <c:v>2020-22</c:v>
                </c:pt>
                <c:pt idx="6">
                  <c:v>2023</c:v>
                </c:pt>
              </c:strCache>
            </c:strRef>
          </c:cat>
          <c:val>
            <c:numRef>
              <c:f>Hoja1!$B$3:$H$3</c:f>
              <c:numCache>
                <c:formatCode>General</c:formatCode>
                <c:ptCount val="7"/>
                <c:pt idx="0">
                  <c:v>10</c:v>
                </c:pt>
                <c:pt idx="1">
                  <c:v>14</c:v>
                </c:pt>
                <c:pt idx="2">
                  <c:v>23</c:v>
                </c:pt>
                <c:pt idx="3">
                  <c:v>43</c:v>
                </c:pt>
                <c:pt idx="4">
                  <c:v>47</c:v>
                </c:pt>
                <c:pt idx="5">
                  <c:v>157</c:v>
                </c:pt>
                <c:pt idx="6">
                  <c:v>77</c:v>
                </c:pt>
              </c:numCache>
            </c:numRef>
          </c:val>
          <c:extLst>
            <c:ext xmlns:c16="http://schemas.microsoft.com/office/drawing/2014/chart" uri="{C3380CC4-5D6E-409C-BE32-E72D297353CC}">
              <c16:uniqueId val="{00000001-49F7-475B-B9B8-8806E54005B2}"/>
            </c:ext>
          </c:extLst>
        </c:ser>
        <c:dLbls>
          <c:showLegendKey val="0"/>
          <c:showVal val="0"/>
          <c:showCatName val="0"/>
          <c:showSerName val="0"/>
          <c:showPercent val="0"/>
          <c:showBubbleSize val="0"/>
        </c:dLbls>
        <c:gapWidth val="150"/>
        <c:overlap val="100"/>
        <c:axId val="458123776"/>
        <c:axId val="458125416"/>
      </c:barChart>
      <c:catAx>
        <c:axId val="45812377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S" dirty="0"/>
                  <a:t>OPES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458125416"/>
        <c:crosses val="autoZero"/>
        <c:auto val="1"/>
        <c:lblAlgn val="ctr"/>
        <c:lblOffset val="100"/>
        <c:noMultiLvlLbl val="0"/>
      </c:catAx>
      <c:valAx>
        <c:axId val="4581254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S" dirty="0"/>
                  <a:t>Nº DE PLAZAS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458123776"/>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s-ES"/>
          </a:p>
        </c:txPr>
      </c:dTable>
      <c:spPr>
        <a:noFill/>
        <a:ln>
          <a:solidFill>
            <a:schemeClr val="tx1"/>
          </a:solid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legend>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es-ES" dirty="0"/>
              <a:t>RELACIÓN PLAZAS OFERTADAS Y CUBIERTAS</a:t>
            </a:r>
          </a:p>
          <a:p>
            <a:pPr>
              <a:defRPr/>
            </a:pPr>
            <a:r>
              <a:rPr lang="es-ES" dirty="0"/>
              <a:t>CUERPO DE GESTIÓN </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es-ES"/>
        </a:p>
      </c:txPr>
    </c:title>
    <c:autoTitleDeleted val="0"/>
    <c:plotArea>
      <c:layout>
        <c:manualLayout>
          <c:layoutTarget val="inner"/>
          <c:xMode val="edge"/>
          <c:yMode val="edge"/>
          <c:x val="0.22886066681735301"/>
          <c:y val="0.21283668556974419"/>
          <c:w val="0.74621719160104982"/>
          <c:h val="0.47311716243802859"/>
        </c:manualLayout>
      </c:layout>
      <c:barChart>
        <c:barDir val="col"/>
        <c:grouping val="clustered"/>
        <c:varyColors val="0"/>
        <c:ser>
          <c:idx val="0"/>
          <c:order val="0"/>
          <c:tx>
            <c:strRef>
              <c:f>'[Gráfico en Microsoft PowerPoint]Hoja5'!$B$1</c:f>
              <c:strCache>
                <c:ptCount val="1"/>
                <c:pt idx="0">
                  <c:v>Plazas ofertadas </c:v>
                </c:pt>
              </c:strCache>
            </c:strRef>
          </c:tx>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c:spPr>
          <c:invertIfNegative val="0"/>
          <c:cat>
            <c:strRef>
              <c:f>'[Gráfico en Microsoft PowerPoint]Hoja5'!$A$2:$A$7</c:f>
              <c:strCache>
                <c:ptCount val="6"/>
                <c:pt idx="0">
                  <c:v>2015</c:v>
                </c:pt>
                <c:pt idx="1">
                  <c:v>2016</c:v>
                </c:pt>
                <c:pt idx="2">
                  <c:v>2017</c:v>
                </c:pt>
                <c:pt idx="3">
                  <c:v>2018</c:v>
                </c:pt>
                <c:pt idx="4">
                  <c:v>2019</c:v>
                </c:pt>
                <c:pt idx="5">
                  <c:v>2020/2021/2022</c:v>
                </c:pt>
              </c:strCache>
            </c:strRef>
          </c:cat>
          <c:val>
            <c:numRef>
              <c:f>'[Gráfico en Microsoft PowerPoint]Hoja5'!$B$2:$B$7</c:f>
              <c:numCache>
                <c:formatCode>General</c:formatCode>
                <c:ptCount val="6"/>
                <c:pt idx="0">
                  <c:v>120</c:v>
                </c:pt>
                <c:pt idx="1">
                  <c:v>180</c:v>
                </c:pt>
                <c:pt idx="2">
                  <c:v>430</c:v>
                </c:pt>
                <c:pt idx="3">
                  <c:v>681</c:v>
                </c:pt>
                <c:pt idx="4">
                  <c:v>781</c:v>
                </c:pt>
                <c:pt idx="5">
                  <c:v>2873</c:v>
                </c:pt>
              </c:numCache>
            </c:numRef>
          </c:val>
          <c:extLst>
            <c:ext xmlns:c16="http://schemas.microsoft.com/office/drawing/2014/chart" uri="{C3380CC4-5D6E-409C-BE32-E72D297353CC}">
              <c16:uniqueId val="{00000000-8B6F-4369-97CB-EA367007242C}"/>
            </c:ext>
          </c:extLst>
        </c:ser>
        <c:ser>
          <c:idx val="1"/>
          <c:order val="1"/>
          <c:tx>
            <c:strRef>
              <c:f>'[Gráfico en Microsoft PowerPoint]Hoja5'!$C$1</c:f>
              <c:strCache>
                <c:ptCount val="1"/>
                <c:pt idx="0">
                  <c:v>Plazas cubiertas </c:v>
                </c:pt>
              </c:strCache>
            </c:strRef>
          </c:tx>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c:spPr>
          <c:invertIfNegative val="0"/>
          <c:cat>
            <c:strRef>
              <c:f>'[Gráfico en Microsoft PowerPoint]Hoja5'!$A$2:$A$7</c:f>
              <c:strCache>
                <c:ptCount val="6"/>
                <c:pt idx="0">
                  <c:v>2015</c:v>
                </c:pt>
                <c:pt idx="1">
                  <c:v>2016</c:v>
                </c:pt>
                <c:pt idx="2">
                  <c:v>2017</c:v>
                </c:pt>
                <c:pt idx="3">
                  <c:v>2018</c:v>
                </c:pt>
                <c:pt idx="4">
                  <c:v>2019</c:v>
                </c:pt>
                <c:pt idx="5">
                  <c:v>2020/2021/2022</c:v>
                </c:pt>
              </c:strCache>
            </c:strRef>
          </c:cat>
          <c:val>
            <c:numRef>
              <c:f>'[Gráfico en Microsoft PowerPoint]Hoja5'!$C$2:$C$7</c:f>
              <c:numCache>
                <c:formatCode>General</c:formatCode>
                <c:ptCount val="6"/>
                <c:pt idx="0">
                  <c:v>114</c:v>
                </c:pt>
                <c:pt idx="1">
                  <c:v>167</c:v>
                </c:pt>
                <c:pt idx="2">
                  <c:v>403</c:v>
                </c:pt>
                <c:pt idx="3">
                  <c:v>601</c:v>
                </c:pt>
                <c:pt idx="4">
                  <c:v>561</c:v>
                </c:pt>
                <c:pt idx="5">
                  <c:v>0</c:v>
                </c:pt>
              </c:numCache>
            </c:numRef>
          </c:val>
          <c:extLst>
            <c:ext xmlns:c16="http://schemas.microsoft.com/office/drawing/2014/chart" uri="{C3380CC4-5D6E-409C-BE32-E72D297353CC}">
              <c16:uniqueId val="{00000001-8B6F-4369-97CB-EA367007242C}"/>
            </c:ext>
          </c:extLst>
        </c:ser>
        <c:dLbls>
          <c:showLegendKey val="0"/>
          <c:showVal val="0"/>
          <c:showCatName val="0"/>
          <c:showSerName val="0"/>
          <c:showPercent val="0"/>
          <c:showBubbleSize val="0"/>
        </c:dLbls>
        <c:gapWidth val="100"/>
        <c:overlap val="-24"/>
        <c:axId val="500007672"/>
        <c:axId val="500008656"/>
      </c:barChart>
      <c:catAx>
        <c:axId val="500007672"/>
        <c:scaling>
          <c:orientation val="minMax"/>
        </c:scaling>
        <c:delete val="0"/>
        <c:axPos val="b"/>
        <c:title>
          <c:tx>
            <c:rich>
              <a:bodyPr rot="0" spcFirstLastPara="1" vertOverflow="ellipsis" vert="horz" wrap="square" anchor="ctr" anchorCtr="1"/>
              <a:lstStyle/>
              <a:p>
                <a:pPr>
                  <a:defRPr sz="1400" b="1" i="0" u="none" strike="noStrike" kern="1200" baseline="0">
                    <a:solidFill>
                      <a:schemeClr val="tx2"/>
                    </a:solidFill>
                    <a:latin typeface="+mn-lt"/>
                    <a:ea typeface="+mn-ea"/>
                    <a:cs typeface="+mn-cs"/>
                  </a:defRPr>
                </a:pPr>
                <a:r>
                  <a:rPr lang="es-ES" sz="1400"/>
                  <a:t>OPE</a:t>
                </a:r>
              </a:p>
            </c:rich>
          </c:tx>
          <c:layout>
            <c:manualLayout>
              <c:xMode val="edge"/>
              <c:yMode val="edge"/>
              <c:x val="0.53543284470881358"/>
              <c:y val="0.87826159447190688"/>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2"/>
                  </a:solidFill>
                  <a:latin typeface="+mn-lt"/>
                  <a:ea typeface="+mn-ea"/>
                  <a:cs typeface="+mn-cs"/>
                </a:defRPr>
              </a:pPr>
              <a:endParaRPr lang="es-ES"/>
            </a:p>
          </c:txPr>
        </c:title>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s-ES"/>
          </a:p>
        </c:txPr>
        <c:crossAx val="500008656"/>
        <c:crosses val="autoZero"/>
        <c:auto val="1"/>
        <c:lblAlgn val="ctr"/>
        <c:lblOffset val="100"/>
        <c:noMultiLvlLbl val="0"/>
      </c:catAx>
      <c:valAx>
        <c:axId val="500008656"/>
        <c:scaling>
          <c:orientation val="minMax"/>
        </c:scaling>
        <c:delete val="0"/>
        <c:axPos val="l"/>
        <c:majorGridlines>
          <c:spPr>
            <a:ln w="9525" cap="flat" cmpd="sng" algn="ctr">
              <a:solidFill>
                <a:schemeClr val="tx2">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chemeClr val="tx2"/>
                    </a:solidFill>
                    <a:latin typeface="+mn-lt"/>
                    <a:ea typeface="+mn-ea"/>
                    <a:cs typeface="+mn-cs"/>
                  </a:defRPr>
                </a:pPr>
                <a:r>
                  <a:rPr lang="es-ES" sz="1400" baseline="0"/>
                  <a:t>Nº de plazas</a:t>
                </a:r>
                <a:endParaRPr lang="es-ES" sz="1400"/>
              </a:p>
            </c:rich>
          </c:tx>
          <c:layout>
            <c:manualLayout>
              <c:xMode val="edge"/>
              <c:yMode val="edge"/>
              <c:x val="9.947566332931225E-2"/>
              <c:y val="0.34104447443970154"/>
            </c:manualLayout>
          </c:layout>
          <c:overlay val="0"/>
          <c:spPr>
            <a:noFill/>
            <a:ln>
              <a:noFill/>
            </a:ln>
            <a:effectLst/>
          </c:spPr>
          <c:txPr>
            <a:bodyPr rot="-5400000" spcFirstLastPara="1" vertOverflow="ellipsis" vert="horz" wrap="square" anchor="ctr" anchorCtr="1"/>
            <a:lstStyle/>
            <a:p>
              <a:pPr>
                <a:defRPr sz="1400" b="1" i="0" u="none" strike="noStrike" kern="1200" baseline="0">
                  <a:solidFill>
                    <a:schemeClr val="tx2"/>
                  </a:solidFill>
                  <a:latin typeface="+mn-lt"/>
                  <a:ea typeface="+mn-ea"/>
                  <a:cs typeface="+mn-cs"/>
                </a:defRPr>
              </a:pPr>
              <a:endParaRPr lang="es-E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2"/>
                </a:solidFill>
                <a:latin typeface="+mn-lt"/>
                <a:ea typeface="+mn-ea"/>
                <a:cs typeface="+mn-cs"/>
              </a:defRPr>
            </a:pPr>
            <a:endParaRPr lang="es-ES"/>
          </a:p>
        </c:txPr>
        <c:crossAx val="500007672"/>
        <c:crosses val="autoZero"/>
        <c:crossBetween val="between"/>
      </c:valAx>
      <c:dTable>
        <c:showHorzBorder val="1"/>
        <c:showVertBorder val="1"/>
        <c:showOutline val="1"/>
        <c:showKeys val="1"/>
        <c:spPr>
          <a:noFill/>
          <a:ln w="9525">
            <a:solidFill>
              <a:schemeClr val="tx2">
                <a:lumMod val="15000"/>
                <a:lumOff val="85000"/>
              </a:schemeClr>
            </a:solidFill>
          </a:ln>
          <a:effectLst/>
        </c:spPr>
        <c:txPr>
          <a:bodyPr rot="0" spcFirstLastPara="1" vertOverflow="ellipsis" vert="horz" wrap="square" anchor="ctr" anchorCtr="1"/>
          <a:lstStyle/>
          <a:p>
            <a:pPr rtl="0">
              <a:defRPr sz="1200" b="0" i="0" u="none" strike="noStrike" kern="1200" baseline="0">
                <a:solidFill>
                  <a:schemeClr val="tx2"/>
                </a:solidFill>
                <a:latin typeface="+mn-lt"/>
                <a:ea typeface="+mn-ea"/>
                <a:cs typeface="+mn-cs"/>
              </a:defRPr>
            </a:pPr>
            <a:endParaRPr lang="es-ES"/>
          </a:p>
        </c:txPr>
      </c:dTable>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2"/>
              </a:solidFill>
              <a:latin typeface="+mn-lt"/>
              <a:ea typeface="+mn-ea"/>
              <a:cs typeface="+mn-cs"/>
            </a:defRPr>
          </a:pPr>
          <a:endParaRPr lang="es-ES"/>
        </a:p>
      </c:txPr>
    </c:legend>
    <c:plotVisOnly val="1"/>
    <c:dispBlanksAs val="gap"/>
    <c:showDLblsOverMax val="0"/>
  </c:chart>
  <c:spPr>
    <a:solidFill>
      <a:srgbClr val="FFFFFF"/>
    </a:solidFill>
    <a:ln>
      <a:noFill/>
    </a:ln>
    <a:effectLst/>
  </c:spPr>
  <c:txPr>
    <a:bodyPr/>
    <a:lstStyle/>
    <a:p>
      <a:pPr>
        <a:defRPr/>
      </a:pPr>
      <a:endParaRPr lang="es-E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s-ES" dirty="0"/>
              <a:t>Progresión</a:t>
            </a:r>
            <a:r>
              <a:rPr lang="es-ES" baseline="0" dirty="0"/>
              <a:t> OPES GACE</a:t>
            </a:r>
            <a:endParaRPr lang="es-E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s-ES"/>
        </a:p>
      </c:txPr>
    </c:title>
    <c:autoTitleDeleted val="0"/>
    <c:plotArea>
      <c:layout/>
      <c:barChart>
        <c:barDir val="col"/>
        <c:grouping val="stacked"/>
        <c:varyColors val="0"/>
        <c:ser>
          <c:idx val="0"/>
          <c:order val="0"/>
          <c:tx>
            <c:strRef>
              <c:f>Hoja1!$B$1</c:f>
              <c:strCache>
                <c:ptCount val="1"/>
                <c:pt idx="0">
                  <c:v>General</c:v>
                </c:pt>
              </c:strCache>
            </c:strRef>
          </c:tx>
          <c:spPr>
            <a:solidFill>
              <a:schemeClr val="accent1"/>
            </a:solidFill>
            <a:ln>
              <a:noFill/>
            </a:ln>
            <a:effectLst/>
          </c:spPr>
          <c:invertIfNegative val="0"/>
          <c:cat>
            <c:strRef>
              <c:f>Hoja1!$A$2:$A$11</c:f>
              <c:strCache>
                <c:ptCount val="10"/>
                <c:pt idx="0">
                  <c:v>OPE 2014</c:v>
                </c:pt>
                <c:pt idx="1">
                  <c:v>OPE 2015</c:v>
                </c:pt>
                <c:pt idx="2">
                  <c:v>OPE 2016</c:v>
                </c:pt>
                <c:pt idx="3">
                  <c:v>OPE 2017</c:v>
                </c:pt>
                <c:pt idx="4">
                  <c:v>OPE 2018</c:v>
                </c:pt>
                <c:pt idx="5">
                  <c:v>OPE 2019</c:v>
                </c:pt>
                <c:pt idx="6">
                  <c:v>OPE 2020</c:v>
                </c:pt>
                <c:pt idx="7">
                  <c:v>OPE 2021</c:v>
                </c:pt>
                <c:pt idx="8">
                  <c:v>OPE 2022</c:v>
                </c:pt>
                <c:pt idx="9">
                  <c:v>OPE 2023</c:v>
                </c:pt>
              </c:strCache>
            </c:strRef>
          </c:cat>
          <c:val>
            <c:numRef>
              <c:f>Hoja1!$B$2:$B$11</c:f>
              <c:numCache>
                <c:formatCode>General</c:formatCode>
                <c:ptCount val="10"/>
                <c:pt idx="0">
                  <c:v>17</c:v>
                </c:pt>
                <c:pt idx="1">
                  <c:v>111</c:v>
                </c:pt>
                <c:pt idx="2">
                  <c:v>166</c:v>
                </c:pt>
                <c:pt idx="3">
                  <c:v>407</c:v>
                </c:pt>
                <c:pt idx="4">
                  <c:v>638</c:v>
                </c:pt>
                <c:pt idx="5">
                  <c:v>734</c:v>
                </c:pt>
                <c:pt idx="6">
                  <c:v>647</c:v>
                </c:pt>
                <c:pt idx="7">
                  <c:v>855</c:v>
                </c:pt>
                <c:pt idx="8">
                  <c:v>1035</c:v>
                </c:pt>
                <c:pt idx="9">
                  <c:v>1140</c:v>
                </c:pt>
              </c:numCache>
            </c:numRef>
          </c:val>
          <c:extLst>
            <c:ext xmlns:c16="http://schemas.microsoft.com/office/drawing/2014/chart" uri="{C3380CC4-5D6E-409C-BE32-E72D297353CC}">
              <c16:uniqueId val="{00000000-1A17-418F-87DC-A6FEE5177B50}"/>
            </c:ext>
          </c:extLst>
        </c:ser>
        <c:ser>
          <c:idx val="1"/>
          <c:order val="1"/>
          <c:tx>
            <c:strRef>
              <c:f>Hoja1!$C$1</c:f>
              <c:strCache>
                <c:ptCount val="1"/>
                <c:pt idx="0">
                  <c:v>CPD</c:v>
                </c:pt>
              </c:strCache>
            </c:strRef>
          </c:tx>
          <c:spPr>
            <a:solidFill>
              <a:schemeClr val="accent2"/>
            </a:solidFill>
            <a:ln>
              <a:noFill/>
            </a:ln>
            <a:effectLst/>
          </c:spPr>
          <c:invertIfNegative val="0"/>
          <c:cat>
            <c:strRef>
              <c:f>Hoja1!$A$2:$A$11</c:f>
              <c:strCache>
                <c:ptCount val="10"/>
                <c:pt idx="0">
                  <c:v>OPE 2014</c:v>
                </c:pt>
                <c:pt idx="1">
                  <c:v>OPE 2015</c:v>
                </c:pt>
                <c:pt idx="2">
                  <c:v>OPE 2016</c:v>
                </c:pt>
                <c:pt idx="3">
                  <c:v>OPE 2017</c:v>
                </c:pt>
                <c:pt idx="4">
                  <c:v>OPE 2018</c:v>
                </c:pt>
                <c:pt idx="5">
                  <c:v>OPE 2019</c:v>
                </c:pt>
                <c:pt idx="6">
                  <c:v>OPE 2020</c:v>
                </c:pt>
                <c:pt idx="7">
                  <c:v>OPE 2021</c:v>
                </c:pt>
                <c:pt idx="8">
                  <c:v>OPE 2022</c:v>
                </c:pt>
                <c:pt idx="9">
                  <c:v>OPE 2023</c:v>
                </c:pt>
              </c:strCache>
            </c:strRef>
          </c:cat>
          <c:val>
            <c:numRef>
              <c:f>Hoja1!$C$2:$C$11</c:f>
              <c:numCache>
                <c:formatCode>General</c:formatCode>
                <c:ptCount val="10"/>
                <c:pt idx="0">
                  <c:v>1</c:v>
                </c:pt>
                <c:pt idx="1">
                  <c:v>10</c:v>
                </c:pt>
                <c:pt idx="2">
                  <c:v>10</c:v>
                </c:pt>
                <c:pt idx="3">
                  <c:v>23</c:v>
                </c:pt>
                <c:pt idx="4">
                  <c:v>43</c:v>
                </c:pt>
                <c:pt idx="5">
                  <c:v>47</c:v>
                </c:pt>
                <c:pt idx="6">
                  <c:v>34</c:v>
                </c:pt>
                <c:pt idx="7">
                  <c:v>45</c:v>
                </c:pt>
                <c:pt idx="8">
                  <c:v>65</c:v>
                </c:pt>
                <c:pt idx="9">
                  <c:v>60</c:v>
                </c:pt>
              </c:numCache>
            </c:numRef>
          </c:val>
          <c:extLst>
            <c:ext xmlns:c16="http://schemas.microsoft.com/office/drawing/2014/chart" uri="{C3380CC4-5D6E-409C-BE32-E72D297353CC}">
              <c16:uniqueId val="{00000001-1A17-418F-87DC-A6FEE5177B50}"/>
            </c:ext>
          </c:extLst>
        </c:ser>
        <c:dLbls>
          <c:showLegendKey val="0"/>
          <c:showVal val="0"/>
          <c:showCatName val="0"/>
          <c:showSerName val="0"/>
          <c:showPercent val="0"/>
          <c:showBubbleSize val="0"/>
        </c:dLbls>
        <c:gapWidth val="219"/>
        <c:overlap val="100"/>
        <c:axId val="452297064"/>
        <c:axId val="452295496"/>
      </c:barChart>
      <c:catAx>
        <c:axId val="4522970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S"/>
          </a:p>
        </c:txPr>
        <c:crossAx val="452295496"/>
        <c:crosses val="autoZero"/>
        <c:auto val="1"/>
        <c:lblAlgn val="ctr"/>
        <c:lblOffset val="100"/>
        <c:noMultiLvlLbl val="0"/>
      </c:catAx>
      <c:valAx>
        <c:axId val="4522954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S"/>
          </a:p>
        </c:txPr>
        <c:crossAx val="4522970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S"/>
        </a:p>
      </c:txPr>
    </c:legend>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0.85067</cdr:x>
      <cdr:y>0.86351</cdr:y>
    </cdr:from>
    <cdr:to>
      <cdr:x>0.98402</cdr:x>
      <cdr:y>0.97965</cdr:y>
    </cdr:to>
    <cdr:sp macro="" textlink="">
      <cdr:nvSpPr>
        <cdr:cNvPr id="2" name="CuadroTexto 1">
          <a:extLst xmlns:a="http://schemas.openxmlformats.org/drawingml/2006/main">
            <a:ext uri="{FF2B5EF4-FFF2-40B4-BE49-F238E27FC236}">
              <a16:creationId xmlns:a16="http://schemas.microsoft.com/office/drawing/2014/main" id="{00427ED1-C631-EF36-688D-C1D9FF63F920}"/>
            </a:ext>
          </a:extLst>
        </cdr:cNvPr>
        <cdr:cNvSpPr txBox="1"/>
      </cdr:nvSpPr>
      <cdr:spPr>
        <a:xfrm xmlns:a="http://schemas.openxmlformats.org/drawingml/2006/main">
          <a:off x="6921787" y="4818246"/>
          <a:ext cx="1085078" cy="64807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s-ES" dirty="0"/>
            <a:t>A la espera de resultados</a:t>
          </a:r>
          <a:endParaRPr lang="es-E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22" name="Rectangle 2"/>
          <p:cNvSpPr>
            <a:spLocks noGrp="1" noChangeArrowheads="1"/>
          </p:cNvSpPr>
          <p:nvPr>
            <p:ph type="hdr" sz="quarter"/>
          </p:nvPr>
        </p:nvSpPr>
        <p:spPr bwMode="auto">
          <a:xfrm>
            <a:off x="0" y="0"/>
            <a:ext cx="2945862" cy="495793"/>
          </a:xfrm>
          <a:prstGeom prst="rect">
            <a:avLst/>
          </a:prstGeom>
          <a:noFill/>
          <a:ln w="9525">
            <a:noFill/>
            <a:miter lim="800000"/>
            <a:headEnd/>
            <a:tailEnd/>
          </a:ln>
          <a:effectLst/>
        </p:spPr>
        <p:txBody>
          <a:bodyPr vert="horz" wrap="square" lIns="92085" tIns="46043" rIns="92085" bIns="46043" numCol="1" anchor="t" anchorCtr="0" compatLnSpc="1">
            <a:prstTxWarp prst="textNoShape">
              <a:avLst/>
            </a:prstTxWarp>
          </a:bodyPr>
          <a:lstStyle>
            <a:lvl1pPr defTabSz="920504">
              <a:lnSpc>
                <a:spcPct val="100000"/>
              </a:lnSpc>
              <a:spcBef>
                <a:spcPct val="0"/>
              </a:spcBef>
              <a:defRPr sz="1300">
                <a:latin typeface="Arial" charset="0"/>
                <a:cs typeface="+mn-cs"/>
              </a:defRPr>
            </a:lvl1pPr>
          </a:lstStyle>
          <a:p>
            <a:pPr>
              <a:defRPr/>
            </a:pPr>
            <a:endParaRPr lang="es-ES"/>
          </a:p>
        </p:txBody>
      </p:sp>
      <p:sp>
        <p:nvSpPr>
          <p:cNvPr id="389123" name="Rectangle 3"/>
          <p:cNvSpPr>
            <a:spLocks noGrp="1" noChangeArrowheads="1"/>
          </p:cNvSpPr>
          <p:nvPr>
            <p:ph type="dt" sz="quarter" idx="1"/>
          </p:nvPr>
        </p:nvSpPr>
        <p:spPr bwMode="auto">
          <a:xfrm>
            <a:off x="3850294" y="0"/>
            <a:ext cx="2945862" cy="495793"/>
          </a:xfrm>
          <a:prstGeom prst="rect">
            <a:avLst/>
          </a:prstGeom>
          <a:noFill/>
          <a:ln w="9525">
            <a:noFill/>
            <a:miter lim="800000"/>
            <a:headEnd/>
            <a:tailEnd/>
          </a:ln>
          <a:effectLst/>
        </p:spPr>
        <p:txBody>
          <a:bodyPr vert="horz" wrap="square" lIns="92085" tIns="46043" rIns="92085" bIns="46043" numCol="1" anchor="t" anchorCtr="0" compatLnSpc="1">
            <a:prstTxWarp prst="textNoShape">
              <a:avLst/>
            </a:prstTxWarp>
          </a:bodyPr>
          <a:lstStyle>
            <a:lvl1pPr algn="r" defTabSz="920504">
              <a:lnSpc>
                <a:spcPct val="100000"/>
              </a:lnSpc>
              <a:spcBef>
                <a:spcPct val="0"/>
              </a:spcBef>
              <a:defRPr sz="1300">
                <a:latin typeface="Arial" charset="0"/>
                <a:cs typeface="+mn-cs"/>
              </a:defRPr>
            </a:lvl1pPr>
          </a:lstStyle>
          <a:p>
            <a:pPr>
              <a:defRPr/>
            </a:pPr>
            <a:endParaRPr lang="es-ES"/>
          </a:p>
        </p:txBody>
      </p:sp>
      <p:sp>
        <p:nvSpPr>
          <p:cNvPr id="389124" name="Rectangle 4"/>
          <p:cNvSpPr>
            <a:spLocks noGrp="1" noChangeArrowheads="1"/>
          </p:cNvSpPr>
          <p:nvPr>
            <p:ph type="ftr" sz="quarter" idx="2"/>
          </p:nvPr>
        </p:nvSpPr>
        <p:spPr bwMode="auto">
          <a:xfrm>
            <a:off x="0" y="9429305"/>
            <a:ext cx="2945862" cy="495793"/>
          </a:xfrm>
          <a:prstGeom prst="rect">
            <a:avLst/>
          </a:prstGeom>
          <a:noFill/>
          <a:ln w="9525">
            <a:noFill/>
            <a:miter lim="800000"/>
            <a:headEnd/>
            <a:tailEnd/>
          </a:ln>
          <a:effectLst/>
        </p:spPr>
        <p:txBody>
          <a:bodyPr vert="horz" wrap="square" lIns="92085" tIns="46043" rIns="92085" bIns="46043" numCol="1" anchor="b" anchorCtr="0" compatLnSpc="1">
            <a:prstTxWarp prst="textNoShape">
              <a:avLst/>
            </a:prstTxWarp>
          </a:bodyPr>
          <a:lstStyle>
            <a:lvl1pPr defTabSz="920504">
              <a:lnSpc>
                <a:spcPct val="100000"/>
              </a:lnSpc>
              <a:spcBef>
                <a:spcPct val="0"/>
              </a:spcBef>
              <a:defRPr sz="1300">
                <a:latin typeface="Arial" charset="0"/>
                <a:cs typeface="+mn-cs"/>
              </a:defRPr>
            </a:lvl1pPr>
          </a:lstStyle>
          <a:p>
            <a:pPr>
              <a:defRPr/>
            </a:pPr>
            <a:endParaRPr lang="es-ES"/>
          </a:p>
        </p:txBody>
      </p:sp>
      <p:sp>
        <p:nvSpPr>
          <p:cNvPr id="389125" name="Rectangle 5"/>
          <p:cNvSpPr>
            <a:spLocks noGrp="1" noChangeArrowheads="1"/>
          </p:cNvSpPr>
          <p:nvPr>
            <p:ph type="sldNum" sz="quarter" idx="3"/>
          </p:nvPr>
        </p:nvSpPr>
        <p:spPr bwMode="auto">
          <a:xfrm>
            <a:off x="3850294" y="9429305"/>
            <a:ext cx="2945862" cy="495793"/>
          </a:xfrm>
          <a:prstGeom prst="rect">
            <a:avLst/>
          </a:prstGeom>
          <a:noFill/>
          <a:ln w="9525">
            <a:noFill/>
            <a:miter lim="800000"/>
            <a:headEnd/>
            <a:tailEnd/>
          </a:ln>
          <a:effectLst/>
        </p:spPr>
        <p:txBody>
          <a:bodyPr vert="horz" wrap="square" lIns="92085" tIns="46043" rIns="92085" bIns="46043" numCol="1" anchor="b" anchorCtr="0" compatLnSpc="1">
            <a:prstTxWarp prst="textNoShape">
              <a:avLst/>
            </a:prstTxWarp>
          </a:bodyPr>
          <a:lstStyle>
            <a:lvl1pPr algn="r" defTabSz="920504">
              <a:lnSpc>
                <a:spcPct val="100000"/>
              </a:lnSpc>
              <a:spcBef>
                <a:spcPct val="0"/>
              </a:spcBef>
              <a:defRPr sz="1300">
                <a:latin typeface="Arial" charset="0"/>
                <a:cs typeface="+mn-cs"/>
              </a:defRPr>
            </a:lvl1pPr>
          </a:lstStyle>
          <a:p>
            <a:pPr>
              <a:defRPr/>
            </a:pPr>
            <a:fld id="{48C6226A-8B8A-4F80-9878-A74AFD490DD8}" type="slidenum">
              <a:rPr lang="es-ES"/>
              <a:pPr>
                <a:defRPr/>
              </a:pPr>
              <a:t>‹Nº›</a:t>
            </a:fld>
            <a:endParaRPr lang="es-E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6066" name="Rectangle 2"/>
          <p:cNvSpPr>
            <a:spLocks noGrp="1" noChangeArrowheads="1"/>
          </p:cNvSpPr>
          <p:nvPr>
            <p:ph type="hdr" sz="quarter"/>
          </p:nvPr>
        </p:nvSpPr>
        <p:spPr bwMode="auto">
          <a:xfrm>
            <a:off x="1" y="0"/>
            <a:ext cx="2947382" cy="495793"/>
          </a:xfrm>
          <a:prstGeom prst="rect">
            <a:avLst/>
          </a:prstGeom>
          <a:noFill/>
          <a:ln w="9525">
            <a:noFill/>
            <a:miter lim="800000"/>
            <a:headEnd/>
            <a:tailEnd/>
          </a:ln>
          <a:effectLst/>
        </p:spPr>
        <p:txBody>
          <a:bodyPr vert="horz" wrap="square" lIns="92085" tIns="46043" rIns="92085" bIns="46043" numCol="1" anchor="t" anchorCtr="0" compatLnSpc="1">
            <a:prstTxWarp prst="textNoShape">
              <a:avLst/>
            </a:prstTxWarp>
          </a:bodyPr>
          <a:lstStyle>
            <a:lvl1pPr defTabSz="920504">
              <a:lnSpc>
                <a:spcPct val="100000"/>
              </a:lnSpc>
              <a:spcBef>
                <a:spcPct val="0"/>
              </a:spcBef>
              <a:defRPr sz="1300">
                <a:latin typeface="Arial" charset="0"/>
                <a:cs typeface="+mn-cs"/>
              </a:defRPr>
            </a:lvl1pPr>
          </a:lstStyle>
          <a:p>
            <a:pPr>
              <a:defRPr/>
            </a:pPr>
            <a:endParaRPr lang="es-ES"/>
          </a:p>
        </p:txBody>
      </p:sp>
      <p:sp>
        <p:nvSpPr>
          <p:cNvPr id="216067" name="Rectangle 3"/>
          <p:cNvSpPr>
            <a:spLocks noGrp="1" noChangeArrowheads="1"/>
          </p:cNvSpPr>
          <p:nvPr>
            <p:ph type="dt" idx="1"/>
          </p:nvPr>
        </p:nvSpPr>
        <p:spPr bwMode="auto">
          <a:xfrm>
            <a:off x="3848774" y="0"/>
            <a:ext cx="2947382" cy="495793"/>
          </a:xfrm>
          <a:prstGeom prst="rect">
            <a:avLst/>
          </a:prstGeom>
          <a:noFill/>
          <a:ln w="9525">
            <a:noFill/>
            <a:miter lim="800000"/>
            <a:headEnd/>
            <a:tailEnd/>
          </a:ln>
          <a:effectLst/>
        </p:spPr>
        <p:txBody>
          <a:bodyPr vert="horz" wrap="square" lIns="92085" tIns="46043" rIns="92085" bIns="46043" numCol="1" anchor="t" anchorCtr="0" compatLnSpc="1">
            <a:prstTxWarp prst="textNoShape">
              <a:avLst/>
            </a:prstTxWarp>
          </a:bodyPr>
          <a:lstStyle>
            <a:lvl1pPr algn="r" defTabSz="920504">
              <a:lnSpc>
                <a:spcPct val="100000"/>
              </a:lnSpc>
              <a:spcBef>
                <a:spcPct val="0"/>
              </a:spcBef>
              <a:defRPr sz="1300">
                <a:latin typeface="Arial" charset="0"/>
                <a:cs typeface="+mn-cs"/>
              </a:defRPr>
            </a:lvl1pPr>
          </a:lstStyle>
          <a:p>
            <a:pPr>
              <a:defRPr/>
            </a:pPr>
            <a:endParaRPr lang="es-ES"/>
          </a:p>
        </p:txBody>
      </p:sp>
      <p:sp>
        <p:nvSpPr>
          <p:cNvPr id="18436" name="Rectangle 4"/>
          <p:cNvSpPr>
            <a:spLocks noGrp="1" noRot="1" noChangeAspect="1" noChangeArrowheads="1" noTextEdit="1"/>
          </p:cNvSpPr>
          <p:nvPr>
            <p:ph type="sldImg" idx="2"/>
          </p:nvPr>
        </p:nvSpPr>
        <p:spPr bwMode="auto">
          <a:xfrm>
            <a:off x="919163" y="744538"/>
            <a:ext cx="4960937" cy="3722687"/>
          </a:xfrm>
          <a:prstGeom prst="rect">
            <a:avLst/>
          </a:prstGeom>
          <a:noFill/>
          <a:ln w="9525">
            <a:solidFill>
              <a:srgbClr val="000000"/>
            </a:solidFill>
            <a:miter lim="800000"/>
            <a:headEnd/>
            <a:tailEnd/>
          </a:ln>
        </p:spPr>
      </p:sp>
      <p:sp>
        <p:nvSpPr>
          <p:cNvPr id="216069" name="Rectangle 5"/>
          <p:cNvSpPr>
            <a:spLocks noGrp="1" noChangeArrowheads="1"/>
          </p:cNvSpPr>
          <p:nvPr>
            <p:ph type="body" sz="quarter" idx="3"/>
          </p:nvPr>
        </p:nvSpPr>
        <p:spPr bwMode="auto">
          <a:xfrm>
            <a:off x="679464" y="4714653"/>
            <a:ext cx="5438748" cy="4466756"/>
          </a:xfrm>
          <a:prstGeom prst="rect">
            <a:avLst/>
          </a:prstGeom>
          <a:noFill/>
          <a:ln w="9525">
            <a:noFill/>
            <a:miter lim="800000"/>
            <a:headEnd/>
            <a:tailEnd/>
          </a:ln>
          <a:effectLst/>
        </p:spPr>
        <p:txBody>
          <a:bodyPr vert="horz" wrap="square" lIns="92085" tIns="46043" rIns="92085" bIns="46043" numCol="1" anchor="t" anchorCtr="0" compatLnSpc="1">
            <a:prstTxWarp prst="textNoShape">
              <a:avLst/>
            </a:prstTxWarp>
          </a:bodyPr>
          <a:lstStyle/>
          <a:p>
            <a:pPr lvl="0"/>
            <a:r>
              <a:rPr lang="es-ES" noProof="0"/>
              <a:t>Haga clic para modificar el estilo de texto del patrón</a:t>
            </a:r>
          </a:p>
          <a:p>
            <a:pPr lvl="1"/>
            <a:r>
              <a:rPr lang="es-ES" noProof="0"/>
              <a:t>Segundo nivel</a:t>
            </a:r>
          </a:p>
          <a:p>
            <a:pPr lvl="2"/>
            <a:r>
              <a:rPr lang="es-ES" noProof="0"/>
              <a:t>Tercer nivel</a:t>
            </a:r>
          </a:p>
          <a:p>
            <a:pPr lvl="3"/>
            <a:r>
              <a:rPr lang="es-ES" noProof="0"/>
              <a:t>Cuarto nivel</a:t>
            </a:r>
          </a:p>
          <a:p>
            <a:pPr lvl="4"/>
            <a:r>
              <a:rPr lang="es-ES" noProof="0"/>
              <a:t>Quinto nivel</a:t>
            </a:r>
          </a:p>
        </p:txBody>
      </p:sp>
      <p:sp>
        <p:nvSpPr>
          <p:cNvPr id="216070" name="Rectangle 6"/>
          <p:cNvSpPr>
            <a:spLocks noGrp="1" noChangeArrowheads="1"/>
          </p:cNvSpPr>
          <p:nvPr>
            <p:ph type="ftr" sz="quarter" idx="4"/>
          </p:nvPr>
        </p:nvSpPr>
        <p:spPr bwMode="auto">
          <a:xfrm>
            <a:off x="1" y="9429305"/>
            <a:ext cx="2947382" cy="495793"/>
          </a:xfrm>
          <a:prstGeom prst="rect">
            <a:avLst/>
          </a:prstGeom>
          <a:noFill/>
          <a:ln w="9525">
            <a:noFill/>
            <a:miter lim="800000"/>
            <a:headEnd/>
            <a:tailEnd/>
          </a:ln>
          <a:effectLst/>
        </p:spPr>
        <p:txBody>
          <a:bodyPr vert="horz" wrap="square" lIns="92085" tIns="46043" rIns="92085" bIns="46043" numCol="1" anchor="b" anchorCtr="0" compatLnSpc="1">
            <a:prstTxWarp prst="textNoShape">
              <a:avLst/>
            </a:prstTxWarp>
          </a:bodyPr>
          <a:lstStyle>
            <a:lvl1pPr defTabSz="920504">
              <a:lnSpc>
                <a:spcPct val="100000"/>
              </a:lnSpc>
              <a:spcBef>
                <a:spcPct val="0"/>
              </a:spcBef>
              <a:defRPr sz="1300">
                <a:latin typeface="Arial" charset="0"/>
                <a:cs typeface="+mn-cs"/>
              </a:defRPr>
            </a:lvl1pPr>
          </a:lstStyle>
          <a:p>
            <a:pPr>
              <a:defRPr/>
            </a:pPr>
            <a:endParaRPr lang="es-ES"/>
          </a:p>
        </p:txBody>
      </p:sp>
      <p:sp>
        <p:nvSpPr>
          <p:cNvPr id="216071" name="Rectangle 7"/>
          <p:cNvSpPr>
            <a:spLocks noGrp="1" noChangeArrowheads="1"/>
          </p:cNvSpPr>
          <p:nvPr>
            <p:ph type="sldNum" sz="quarter" idx="5"/>
          </p:nvPr>
        </p:nvSpPr>
        <p:spPr bwMode="auto">
          <a:xfrm>
            <a:off x="3848774" y="9429305"/>
            <a:ext cx="2947382" cy="495793"/>
          </a:xfrm>
          <a:prstGeom prst="rect">
            <a:avLst/>
          </a:prstGeom>
          <a:noFill/>
          <a:ln w="9525">
            <a:noFill/>
            <a:miter lim="800000"/>
            <a:headEnd/>
            <a:tailEnd/>
          </a:ln>
          <a:effectLst/>
        </p:spPr>
        <p:txBody>
          <a:bodyPr vert="horz" wrap="square" lIns="92085" tIns="46043" rIns="92085" bIns="46043" numCol="1" anchor="b" anchorCtr="0" compatLnSpc="1">
            <a:prstTxWarp prst="textNoShape">
              <a:avLst/>
            </a:prstTxWarp>
          </a:bodyPr>
          <a:lstStyle>
            <a:lvl1pPr algn="r" defTabSz="920504">
              <a:lnSpc>
                <a:spcPct val="100000"/>
              </a:lnSpc>
              <a:spcBef>
                <a:spcPct val="0"/>
              </a:spcBef>
              <a:defRPr sz="1300">
                <a:latin typeface="Arial" charset="0"/>
                <a:cs typeface="+mn-cs"/>
              </a:defRPr>
            </a:lvl1pPr>
          </a:lstStyle>
          <a:p>
            <a:pPr>
              <a:defRPr/>
            </a:pPr>
            <a:fld id="{C2F4410D-931D-4DA2-81A7-918B698AA0D9}" type="slidenum">
              <a:rPr lang="es-ES"/>
              <a:pPr>
                <a:defRPr/>
              </a:pPr>
              <a:t>‹Nº›</a:t>
            </a:fld>
            <a:endParaRPr lang="es-ES"/>
          </a:p>
        </p:txBody>
      </p:sp>
    </p:spTree>
    <p:extLst>
      <p:ext uri="{BB962C8B-B14F-4D97-AF65-F5344CB8AC3E}">
        <p14:creationId xmlns:p14="http://schemas.microsoft.com/office/powerpoint/2010/main" val="8165663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1 Marcador de imagen de diapositiva"/>
          <p:cNvSpPr>
            <a:spLocks noGrp="1" noRot="1" noChangeAspect="1"/>
          </p:cNvSpPr>
          <p:nvPr>
            <p:ph type="sldImg"/>
          </p:nvPr>
        </p:nvSpPr>
        <p:spPr>
          <a:ln/>
        </p:spPr>
      </p:sp>
      <p:sp>
        <p:nvSpPr>
          <p:cNvPr id="21506" name="2 Marcador de notas"/>
          <p:cNvSpPr>
            <a:spLocks noGrp="1"/>
          </p:cNvSpPr>
          <p:nvPr>
            <p:ph type="body" idx="1"/>
          </p:nvPr>
        </p:nvSpPr>
        <p:spPr>
          <a:noFill/>
          <a:ln/>
        </p:spPr>
        <p:txBody>
          <a:bodyPr/>
          <a:lstStyle/>
          <a:p>
            <a:pPr eaLnBrk="1" hangingPunct="1"/>
            <a:endParaRPr lang="es-ES" dirty="0"/>
          </a:p>
        </p:txBody>
      </p:sp>
      <p:sp>
        <p:nvSpPr>
          <p:cNvPr id="21507" name="3 Marcador de número de diapositiva"/>
          <p:cNvSpPr>
            <a:spLocks noGrp="1"/>
          </p:cNvSpPr>
          <p:nvPr>
            <p:ph type="sldNum" sz="quarter" idx="5"/>
          </p:nvPr>
        </p:nvSpPr>
        <p:spPr>
          <a:noFill/>
        </p:spPr>
        <p:txBody>
          <a:bodyPr/>
          <a:lstStyle/>
          <a:p>
            <a:fld id="{4AD5A440-CDA2-438A-8D97-3B3137F57AEC}" type="slidenum">
              <a:rPr lang="es-ES" smtClean="0">
                <a:cs typeface="Arial" charset="0"/>
              </a:rPr>
              <a:pPr/>
              <a:t>1</a:t>
            </a:fld>
            <a:endParaRPr lang="es-ES">
              <a:cs typeface="Arial" charset="0"/>
            </a:endParaRPr>
          </a:p>
        </p:txBody>
      </p:sp>
    </p:spTree>
    <p:extLst>
      <p:ext uri="{BB962C8B-B14F-4D97-AF65-F5344CB8AC3E}">
        <p14:creationId xmlns:p14="http://schemas.microsoft.com/office/powerpoint/2010/main" val="26988545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a:prstGeom prst="rect">
            <a:avLst/>
          </a:prstGeo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a:t>Haga clic para modificar el estilo de subtítulo del patrón</a:t>
            </a: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684213" y="274638"/>
            <a:ext cx="8002587" cy="1143000"/>
          </a:xfrm>
          <a:prstGeom prst="rect">
            <a:avLst/>
          </a:prstGeom>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86550" y="274638"/>
            <a:ext cx="2000250" cy="5703887"/>
          </a:xfrm>
          <a:prstGeom prst="rect">
            <a:avLst/>
          </a:prstGeo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684213" y="274638"/>
            <a:ext cx="5849937" cy="5703887"/>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dgm" preserve="1">
  <p:cSld name="Título y diagrama u organigrama">
    <p:spTree>
      <p:nvGrpSpPr>
        <p:cNvPr id="1" name=""/>
        <p:cNvGrpSpPr/>
        <p:nvPr/>
      </p:nvGrpSpPr>
      <p:grpSpPr>
        <a:xfrm>
          <a:off x="0" y="0"/>
          <a:ext cx="0" cy="0"/>
          <a:chOff x="0" y="0"/>
          <a:chExt cx="0" cy="0"/>
        </a:xfrm>
      </p:grpSpPr>
      <p:sp>
        <p:nvSpPr>
          <p:cNvPr id="2" name="1 Título"/>
          <p:cNvSpPr>
            <a:spLocks noGrp="1"/>
          </p:cNvSpPr>
          <p:nvPr>
            <p:ph type="title"/>
          </p:nvPr>
        </p:nvSpPr>
        <p:spPr>
          <a:xfrm>
            <a:off x="684213" y="274638"/>
            <a:ext cx="8002587" cy="1143000"/>
          </a:xfrm>
          <a:prstGeom prst="rect">
            <a:avLst/>
          </a:prstGeom>
        </p:spPr>
        <p:txBody>
          <a:bodyPr/>
          <a:lstStyle/>
          <a:p>
            <a:r>
              <a:rPr lang="es-ES"/>
              <a:t>Haga clic para modificar el estilo de título del patrón</a:t>
            </a:r>
          </a:p>
        </p:txBody>
      </p:sp>
      <p:sp>
        <p:nvSpPr>
          <p:cNvPr id="3" name="2 Marcador de SmartArt"/>
          <p:cNvSpPr>
            <a:spLocks noGrp="1"/>
          </p:cNvSpPr>
          <p:nvPr>
            <p:ph type="dgm" idx="1"/>
          </p:nvPr>
        </p:nvSpPr>
        <p:spPr>
          <a:xfrm>
            <a:off x="684213" y="1452563"/>
            <a:ext cx="8002587" cy="4525962"/>
          </a:xfrm>
        </p:spPr>
        <p:txBody>
          <a:bodyPr/>
          <a:lstStyle/>
          <a:p>
            <a:pPr lvl="0"/>
            <a:endParaRPr lang="es-ES" noProof="0"/>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ítulo, tex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684213" y="274638"/>
            <a:ext cx="8002587" cy="1143000"/>
          </a:xfrm>
          <a:prstGeom prst="rect">
            <a:avLst/>
          </a:prstGeom>
        </p:spPr>
        <p:txBody>
          <a:bodyPr/>
          <a:lstStyle/>
          <a:p>
            <a:r>
              <a:rPr lang="es-ES"/>
              <a:t>Haga clic para modificar el estilo de título del patrón</a:t>
            </a:r>
          </a:p>
        </p:txBody>
      </p:sp>
      <p:sp>
        <p:nvSpPr>
          <p:cNvPr id="3" name="2 Marcador de texto"/>
          <p:cNvSpPr>
            <a:spLocks noGrp="1"/>
          </p:cNvSpPr>
          <p:nvPr>
            <p:ph type="body" sz="half" idx="1"/>
          </p:nvPr>
        </p:nvSpPr>
        <p:spPr>
          <a:xfrm>
            <a:off x="684213" y="1452563"/>
            <a:ext cx="3924300" cy="4525962"/>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quarter" idx="2"/>
          </p:nvPr>
        </p:nvSpPr>
        <p:spPr>
          <a:xfrm>
            <a:off x="4760913" y="1452563"/>
            <a:ext cx="3925887" cy="2185987"/>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contenido"/>
          <p:cNvSpPr>
            <a:spLocks noGrp="1"/>
          </p:cNvSpPr>
          <p:nvPr>
            <p:ph sz="quarter" idx="3"/>
          </p:nvPr>
        </p:nvSpPr>
        <p:spPr>
          <a:xfrm>
            <a:off x="4760913" y="3790950"/>
            <a:ext cx="3925887" cy="2187575"/>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84213" y="274638"/>
            <a:ext cx="8002587" cy="1143000"/>
          </a:xfrm>
          <a:prstGeom prst="rect">
            <a:avLst/>
          </a:prstGeom>
        </p:spPr>
        <p:txBody>
          <a:bodyPr/>
          <a:lstStyle/>
          <a:p>
            <a:r>
              <a:rPr lang="es-ES"/>
              <a:t>Haga clic para modificar el estilo de título del patrón</a:t>
            </a:r>
          </a:p>
        </p:txBody>
      </p:sp>
      <p:sp>
        <p:nvSpPr>
          <p:cNvPr id="3" name="2 Marcador de texto"/>
          <p:cNvSpPr>
            <a:spLocks noGrp="1"/>
          </p:cNvSpPr>
          <p:nvPr>
            <p:ph type="body" sz="half" idx="1"/>
          </p:nvPr>
        </p:nvSpPr>
        <p:spPr>
          <a:xfrm>
            <a:off x="684213" y="1452563"/>
            <a:ext cx="3924300" cy="4525962"/>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760913" y="1452563"/>
            <a:ext cx="3925887" cy="4525962"/>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bl" preserve="1">
  <p:cSld name="Título y tabla">
    <p:spTree>
      <p:nvGrpSpPr>
        <p:cNvPr id="1" name=""/>
        <p:cNvGrpSpPr/>
        <p:nvPr/>
      </p:nvGrpSpPr>
      <p:grpSpPr>
        <a:xfrm>
          <a:off x="0" y="0"/>
          <a:ext cx="0" cy="0"/>
          <a:chOff x="0" y="0"/>
          <a:chExt cx="0" cy="0"/>
        </a:xfrm>
      </p:grpSpPr>
      <p:sp>
        <p:nvSpPr>
          <p:cNvPr id="2" name="1 Título"/>
          <p:cNvSpPr>
            <a:spLocks noGrp="1"/>
          </p:cNvSpPr>
          <p:nvPr>
            <p:ph type="title"/>
          </p:nvPr>
        </p:nvSpPr>
        <p:spPr>
          <a:xfrm>
            <a:off x="684213" y="274638"/>
            <a:ext cx="8002587" cy="1143000"/>
          </a:xfrm>
          <a:prstGeom prst="rect">
            <a:avLst/>
          </a:prstGeom>
        </p:spPr>
        <p:txBody>
          <a:bodyPr/>
          <a:lstStyle/>
          <a:p>
            <a:r>
              <a:rPr lang="es-ES"/>
              <a:t>Haga clic para modificar el estilo de título del patrón</a:t>
            </a:r>
          </a:p>
        </p:txBody>
      </p:sp>
      <p:sp>
        <p:nvSpPr>
          <p:cNvPr id="3" name="2 Marcador de tabla"/>
          <p:cNvSpPr>
            <a:spLocks noGrp="1"/>
          </p:cNvSpPr>
          <p:nvPr>
            <p:ph type="tbl" idx="1"/>
          </p:nvPr>
        </p:nvSpPr>
        <p:spPr>
          <a:xfrm>
            <a:off x="684213" y="1452563"/>
            <a:ext cx="8002587" cy="4525962"/>
          </a:xfrm>
        </p:spPr>
        <p:txBody>
          <a:bodyPr/>
          <a:lstStyle/>
          <a:p>
            <a:pPr lvl="0"/>
            <a:endParaRPr lang="es-ES" noProof="0"/>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xOverObj" preserve="1">
  <p:cSld name="Título y texto encima de l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684213" y="274638"/>
            <a:ext cx="8002587" cy="1143000"/>
          </a:xfrm>
          <a:prstGeom prst="rect">
            <a:avLst/>
          </a:prstGeom>
        </p:spPr>
        <p:txBody>
          <a:bodyPr/>
          <a:lstStyle/>
          <a:p>
            <a:r>
              <a:rPr lang="es-ES"/>
              <a:t>Haga clic para modificar el estilo de título del patrón</a:t>
            </a:r>
          </a:p>
        </p:txBody>
      </p:sp>
      <p:sp>
        <p:nvSpPr>
          <p:cNvPr id="3" name="2 Marcador de texto"/>
          <p:cNvSpPr>
            <a:spLocks noGrp="1"/>
          </p:cNvSpPr>
          <p:nvPr>
            <p:ph type="body" sz="half" idx="1"/>
          </p:nvPr>
        </p:nvSpPr>
        <p:spPr>
          <a:xfrm>
            <a:off x="684213" y="1452563"/>
            <a:ext cx="8002587" cy="2185987"/>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684213" y="3790950"/>
            <a:ext cx="8002587" cy="2187575"/>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84213" y="274638"/>
            <a:ext cx="8002587" cy="1143000"/>
          </a:xfrm>
          <a:prstGeom prst="rect">
            <a:avLst/>
          </a:prstGeom>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684213" y="274638"/>
            <a:ext cx="8002587" cy="1143000"/>
          </a:xfrm>
          <a:prstGeom prst="rect">
            <a:avLst/>
          </a:prstGeom>
        </p:spPr>
        <p:txBody>
          <a:bodyPr/>
          <a:lstStyle/>
          <a:p>
            <a:r>
              <a:rPr lang="es-ES"/>
              <a:t>Haga clic para modificar el estilo de título del patrón</a:t>
            </a:r>
          </a:p>
        </p:txBody>
      </p:sp>
      <p:sp>
        <p:nvSpPr>
          <p:cNvPr id="3" name="2 Marcador de contenido"/>
          <p:cNvSpPr>
            <a:spLocks noGrp="1"/>
          </p:cNvSpPr>
          <p:nvPr>
            <p:ph sz="half" idx="1"/>
          </p:nvPr>
        </p:nvSpPr>
        <p:spPr>
          <a:xfrm>
            <a:off x="684213" y="1452563"/>
            <a:ext cx="39243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760913" y="1452563"/>
            <a:ext cx="3925887"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684213" y="274638"/>
            <a:ext cx="8002587" cy="1143000"/>
          </a:xfrm>
          <a:prstGeom prst="rect">
            <a:avLst/>
          </a:prstGeom>
        </p:spPr>
        <p:txBody>
          <a:bodyPr/>
          <a:lstStyle/>
          <a:p>
            <a:r>
              <a:rPr lang="es-ES"/>
              <a:t>Haga clic para modificar el estilo de título del patrón</a:t>
            </a: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6" name="Imagen 5" descr="Una persona sentado en un escritorio&#10;&#10;Descripción generada automáticamente con confianza media">
            <a:extLst>
              <a:ext uri="{FF2B5EF4-FFF2-40B4-BE49-F238E27FC236}">
                <a16:creationId xmlns:a16="http://schemas.microsoft.com/office/drawing/2014/main" id="{40025699-4AA6-44A0-B50A-A930B8314559}"/>
              </a:ext>
            </a:extLst>
          </p:cNvPr>
          <p:cNvPicPr>
            <a:picLocks noChangeAspect="1"/>
          </p:cNvPicPr>
          <p:nvPr userDrawn="1"/>
        </p:nvPicPr>
        <p:blipFill rotWithShape="1">
          <a:blip r:embed="rId18" cstate="print">
            <a:alphaModFix amt="20000"/>
            <a:extLst>
              <a:ext uri="{28A0092B-C50C-407E-A947-70E740481C1C}">
                <a14:useLocalDpi xmlns:a14="http://schemas.microsoft.com/office/drawing/2010/main" val="0"/>
              </a:ext>
            </a:extLst>
          </a:blip>
          <a:srcRect t="1455" r="12405" b="1"/>
          <a:stretch/>
        </p:blipFill>
        <p:spPr>
          <a:xfrm>
            <a:off x="0" y="0"/>
            <a:ext cx="9144000" cy="6858000"/>
          </a:xfrm>
          <a:prstGeom prst="rect">
            <a:avLst/>
          </a:prstGeom>
        </p:spPr>
      </p:pic>
      <p:sp>
        <p:nvSpPr>
          <p:cNvPr id="1026" name="Rectangle 2"/>
          <p:cNvSpPr>
            <a:spLocks noGrp="1" noChangeArrowheads="1"/>
          </p:cNvSpPr>
          <p:nvPr>
            <p:ph type="title"/>
          </p:nvPr>
        </p:nvSpPr>
        <p:spPr bwMode="auto">
          <a:xfrm>
            <a:off x="684213" y="274638"/>
            <a:ext cx="8002587" cy="1143000"/>
          </a:xfrm>
          <a:prstGeom prst="rect">
            <a:avLst/>
          </a:prstGeom>
          <a:noFill/>
          <a:ln w="9525" algn="ctr">
            <a:noFill/>
            <a:miter lim="800000"/>
            <a:headEnd/>
            <a:tailEnd/>
          </a:ln>
        </p:spPr>
        <p:txBody>
          <a:bodyPr vert="horz" wrap="none" lIns="91440" tIns="45720" rIns="91440" bIns="45720" numCol="1" anchor="ctr" anchorCtr="0" compatLnSpc="1">
            <a:prstTxWarp prst="textNoShape">
              <a:avLst/>
            </a:prstTxWarp>
          </a:bodyPr>
          <a:lstStyle/>
          <a:p>
            <a:pPr lvl="0"/>
            <a:r>
              <a:rPr lang="es-ES" dirty="0"/>
              <a:t>Haga clic para cambiar el estilo de título	</a:t>
            </a:r>
          </a:p>
        </p:txBody>
      </p:sp>
      <p:sp>
        <p:nvSpPr>
          <p:cNvPr id="1027" name="Rectangle 3"/>
          <p:cNvSpPr>
            <a:spLocks noGrp="1" noChangeArrowheads="1"/>
          </p:cNvSpPr>
          <p:nvPr>
            <p:ph type="body" idx="1"/>
          </p:nvPr>
        </p:nvSpPr>
        <p:spPr bwMode="auto">
          <a:xfrm>
            <a:off x="684213" y="1452563"/>
            <a:ext cx="8002587"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pic>
        <p:nvPicPr>
          <p:cNvPr id="3" name="Imagen 2" descr="Logotipo&#10;&#10;Descripción generada automáticamente">
            <a:extLst>
              <a:ext uri="{FF2B5EF4-FFF2-40B4-BE49-F238E27FC236}">
                <a16:creationId xmlns:a16="http://schemas.microsoft.com/office/drawing/2014/main" id="{E7FD6954-5F16-4094-B137-7EB9C094E08C}"/>
              </a:ext>
            </a:extLst>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28073" y="6013449"/>
            <a:ext cx="1072670" cy="945803"/>
          </a:xfrm>
          <a:prstGeom prst="rect">
            <a:avLst/>
          </a:prstGeom>
        </p:spPr>
      </p:pic>
      <p:sp>
        <p:nvSpPr>
          <p:cNvPr id="10" name="Google Shape;165;p25">
            <a:extLst>
              <a:ext uri="{FF2B5EF4-FFF2-40B4-BE49-F238E27FC236}">
                <a16:creationId xmlns:a16="http://schemas.microsoft.com/office/drawing/2014/main" id="{AF9EB51F-968C-45FA-AF45-49C6ADAE27B7}"/>
              </a:ext>
            </a:extLst>
          </p:cNvPr>
          <p:cNvSpPr txBox="1">
            <a:spLocks/>
          </p:cNvSpPr>
          <p:nvPr userDrawn="1"/>
        </p:nvSpPr>
        <p:spPr>
          <a:xfrm>
            <a:off x="1201594" y="6154945"/>
            <a:ext cx="7737803" cy="804307"/>
          </a:xfrm>
          <a:prstGeom prst="rect">
            <a:avLst/>
          </a:prstGeom>
        </p:spPr>
        <p:txBody>
          <a:bodyPr spcFirstLastPara="1" wrap="square" lIns="91425" tIns="91425" rIns="91425" bIns="91425" anchor="t" anchorCtr="0">
            <a:noAutofit/>
          </a:bodyPr>
          <a:lstStyle>
            <a:lvl1pPr marL="342900" indent="-342900" algn="l" rtl="0" eaLnBrk="0" fontAlgn="base" hangingPunct="0">
              <a:spcBef>
                <a:spcPct val="20000"/>
              </a:spcBef>
              <a:spcAft>
                <a:spcPct val="0"/>
              </a:spcAft>
              <a:buClr>
                <a:srgbClr val="FF9900"/>
              </a:buClr>
              <a:buFont typeface="Wingdings" pitchFamily="2" charset="2"/>
              <a:buChar char="Ø"/>
              <a:defRPr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FF9900"/>
              </a:buClr>
              <a:buFont typeface="Wingdings" pitchFamily="2" charset="2"/>
              <a:buChar char="§"/>
              <a:defRPr sz="2000">
                <a:solidFill>
                  <a:schemeClr val="tx1"/>
                </a:solidFill>
                <a:latin typeface="+mn-lt"/>
              </a:defRPr>
            </a:lvl2pPr>
            <a:lvl3pPr marL="1143000" indent="-228600" algn="l" rtl="0" eaLnBrk="0" fontAlgn="base" hangingPunct="0">
              <a:spcBef>
                <a:spcPct val="20000"/>
              </a:spcBef>
              <a:spcAft>
                <a:spcPct val="0"/>
              </a:spcAft>
              <a:buClr>
                <a:srgbClr val="FF9900"/>
              </a:buClr>
              <a:buChar char="•"/>
              <a:defRPr sz="2400">
                <a:solidFill>
                  <a:schemeClr val="tx1"/>
                </a:solidFill>
                <a:latin typeface="+mn-lt"/>
              </a:defRPr>
            </a:lvl3pPr>
            <a:lvl4pPr marL="1600200" indent="-228600" algn="l" rtl="0" eaLnBrk="0" fontAlgn="base" hangingPunct="0">
              <a:spcBef>
                <a:spcPct val="20000"/>
              </a:spcBef>
              <a:spcAft>
                <a:spcPct val="0"/>
              </a:spcAft>
              <a:buClr>
                <a:srgbClr val="FF9900"/>
              </a:buClr>
              <a:buFont typeface="Arial" charset="0"/>
              <a:buChar char="–"/>
              <a:defRPr sz="1600">
                <a:solidFill>
                  <a:schemeClr val="tx1"/>
                </a:solidFill>
                <a:latin typeface="+mn-lt"/>
              </a:defRPr>
            </a:lvl4pPr>
            <a:lvl5pPr marL="2057400" indent="-228600" algn="l" rtl="0" eaLnBrk="0" fontAlgn="base" hangingPunct="0">
              <a:spcBef>
                <a:spcPct val="20000"/>
              </a:spcBef>
              <a:spcAft>
                <a:spcPct val="0"/>
              </a:spcAft>
              <a:buClr>
                <a:srgbClr val="FF9900"/>
              </a:buClr>
              <a:buFont typeface="Arial" charset="0"/>
              <a:buChar char="»"/>
              <a:defRPr sz="1400">
                <a:solidFill>
                  <a:schemeClr val="tx1"/>
                </a:solidFill>
                <a:latin typeface="+mn-lt"/>
              </a:defRPr>
            </a:lvl5pPr>
            <a:lvl6pPr marL="2514600" indent="-228600" algn="l" rtl="0" fontAlgn="base">
              <a:spcBef>
                <a:spcPct val="20000"/>
              </a:spcBef>
              <a:spcAft>
                <a:spcPct val="0"/>
              </a:spcAft>
              <a:buClr>
                <a:srgbClr val="FF9900"/>
              </a:buClr>
              <a:buFont typeface="Arial" charset="0"/>
              <a:buChar char="»"/>
              <a:defRPr sz="1400">
                <a:solidFill>
                  <a:schemeClr val="tx1"/>
                </a:solidFill>
                <a:latin typeface="+mn-lt"/>
              </a:defRPr>
            </a:lvl6pPr>
            <a:lvl7pPr marL="2971800" indent="-228600" algn="l" rtl="0" fontAlgn="base">
              <a:spcBef>
                <a:spcPct val="20000"/>
              </a:spcBef>
              <a:spcAft>
                <a:spcPct val="0"/>
              </a:spcAft>
              <a:buClr>
                <a:srgbClr val="FF9900"/>
              </a:buClr>
              <a:buFont typeface="Arial" charset="0"/>
              <a:buChar char="»"/>
              <a:defRPr sz="1400">
                <a:solidFill>
                  <a:schemeClr val="tx1"/>
                </a:solidFill>
                <a:latin typeface="+mn-lt"/>
              </a:defRPr>
            </a:lvl7pPr>
            <a:lvl8pPr marL="3429000" indent="-228600" algn="l" rtl="0" fontAlgn="base">
              <a:spcBef>
                <a:spcPct val="20000"/>
              </a:spcBef>
              <a:spcAft>
                <a:spcPct val="0"/>
              </a:spcAft>
              <a:buClr>
                <a:srgbClr val="FF9900"/>
              </a:buClr>
              <a:buFont typeface="Arial" charset="0"/>
              <a:buChar char="»"/>
              <a:defRPr sz="1400">
                <a:solidFill>
                  <a:schemeClr val="tx1"/>
                </a:solidFill>
                <a:latin typeface="+mn-lt"/>
              </a:defRPr>
            </a:lvl8pPr>
            <a:lvl9pPr marL="3886200" indent="-228600" algn="l" rtl="0" fontAlgn="base">
              <a:spcBef>
                <a:spcPct val="20000"/>
              </a:spcBef>
              <a:spcAft>
                <a:spcPct val="0"/>
              </a:spcAft>
              <a:buClr>
                <a:srgbClr val="FF9900"/>
              </a:buClr>
              <a:buFont typeface="Arial" charset="0"/>
              <a:buChar char="»"/>
              <a:defRPr sz="1400">
                <a:solidFill>
                  <a:schemeClr val="tx1"/>
                </a:solidFill>
                <a:latin typeface="+mn-lt"/>
              </a:defRPr>
            </a:lvl9pPr>
          </a:lstStyle>
          <a:p>
            <a:pPr marL="0" indent="0">
              <a:spcBef>
                <a:spcPts val="0"/>
              </a:spcBef>
              <a:spcAft>
                <a:spcPts val="0"/>
              </a:spcAft>
              <a:buFont typeface="Wingdings" pitchFamily="2" charset="2"/>
              <a:buNone/>
            </a:pPr>
            <a:r>
              <a:rPr lang="es-ES" sz="1500" kern="0" dirty="0"/>
              <a:t>Colegio Profesional de Ciencia Política, Sociología, </a:t>
            </a:r>
          </a:p>
          <a:p>
            <a:pPr marL="0" indent="0">
              <a:spcBef>
                <a:spcPts val="0"/>
              </a:spcBef>
              <a:spcAft>
                <a:spcPts val="0"/>
              </a:spcAft>
              <a:buFont typeface="Wingdings" pitchFamily="2" charset="2"/>
              <a:buNone/>
            </a:pPr>
            <a:r>
              <a:rPr lang="es-ES" sz="1500" kern="0" dirty="0"/>
              <a:t>Relaciones Internacionales y </a:t>
            </a:r>
            <a:r>
              <a:rPr lang="es-ES" sz="1500" kern="0" dirty="0" err="1"/>
              <a:t>Admon</a:t>
            </a:r>
            <a:r>
              <a:rPr lang="es-ES" sz="1500" kern="0" dirty="0"/>
              <a:t>. Pública de la Comunidad de Madrid</a:t>
            </a:r>
            <a:endParaRPr lang="es-ES" sz="1500" kern="0" dirty="0">
              <a:sym typeface="Abel"/>
            </a:endParaRPr>
          </a:p>
        </p:txBody>
      </p:sp>
    </p:spTree>
  </p:cSld>
  <p:clrMap bg1="lt1" tx1="dk1" bg2="lt2" tx2="dk2" accent1="accent1" accent2="accent2" accent3="accent3" accent4="accent4" accent5="accent5" accent6="accent6" hlink="hlink" folHlink="folHlink"/>
  <p:sldLayoutIdLst>
    <p:sldLayoutId id="2147483665" r:id="rId1"/>
    <p:sldLayoutId id="2147483664" r:id="rId2"/>
    <p:sldLayoutId id="2147483663" r:id="rId3"/>
    <p:sldLayoutId id="2147483662" r:id="rId4"/>
    <p:sldLayoutId id="2147483661" r:id="rId5"/>
    <p:sldLayoutId id="2147483660" r:id="rId6"/>
    <p:sldLayoutId id="2147483659" r:id="rId7"/>
    <p:sldLayoutId id="2147483658" r:id="rId8"/>
    <p:sldLayoutId id="2147483657" r:id="rId9"/>
    <p:sldLayoutId id="2147483656" r:id="rId10"/>
    <p:sldLayoutId id="2147483655" r:id="rId11"/>
    <p:sldLayoutId id="2147483654" r:id="rId12"/>
    <p:sldLayoutId id="2147483653" r:id="rId13"/>
    <p:sldLayoutId id="2147483652" r:id="rId14"/>
    <p:sldLayoutId id="2147483651" r:id="rId15"/>
    <p:sldLayoutId id="2147483650" r:id="rId16"/>
  </p:sldLayoutIdLst>
  <p:transition/>
  <p:txStyles>
    <p:titleStyle>
      <a:lvl1pPr algn="l" rtl="0" eaLnBrk="0" fontAlgn="base" hangingPunct="0">
        <a:spcBef>
          <a:spcPct val="0"/>
        </a:spcBef>
        <a:spcAft>
          <a:spcPct val="0"/>
        </a:spcAft>
        <a:defRPr sz="2800" b="1">
          <a:solidFill>
            <a:schemeClr val="bg1"/>
          </a:solidFill>
          <a:latin typeface="+mn-lt"/>
          <a:ea typeface="+mj-ea"/>
          <a:cs typeface="+mj-cs"/>
        </a:defRPr>
      </a:lvl1pPr>
      <a:lvl2pPr algn="l" rtl="0" eaLnBrk="0" fontAlgn="base" hangingPunct="0">
        <a:spcBef>
          <a:spcPct val="0"/>
        </a:spcBef>
        <a:spcAft>
          <a:spcPct val="0"/>
        </a:spcAft>
        <a:defRPr sz="2400" b="1">
          <a:solidFill>
            <a:schemeClr val="bg1"/>
          </a:solidFill>
          <a:latin typeface="Arial" charset="0"/>
        </a:defRPr>
      </a:lvl2pPr>
      <a:lvl3pPr algn="l" rtl="0" eaLnBrk="0" fontAlgn="base" hangingPunct="0">
        <a:spcBef>
          <a:spcPct val="0"/>
        </a:spcBef>
        <a:spcAft>
          <a:spcPct val="0"/>
        </a:spcAft>
        <a:defRPr sz="2400" b="1">
          <a:solidFill>
            <a:schemeClr val="bg1"/>
          </a:solidFill>
          <a:latin typeface="Arial" charset="0"/>
        </a:defRPr>
      </a:lvl3pPr>
      <a:lvl4pPr algn="l" rtl="0" eaLnBrk="0" fontAlgn="base" hangingPunct="0">
        <a:spcBef>
          <a:spcPct val="0"/>
        </a:spcBef>
        <a:spcAft>
          <a:spcPct val="0"/>
        </a:spcAft>
        <a:defRPr sz="2400" b="1">
          <a:solidFill>
            <a:schemeClr val="bg1"/>
          </a:solidFill>
          <a:latin typeface="Arial" charset="0"/>
        </a:defRPr>
      </a:lvl4pPr>
      <a:lvl5pPr algn="l" rtl="0" eaLnBrk="0" fontAlgn="base" hangingPunct="0">
        <a:spcBef>
          <a:spcPct val="0"/>
        </a:spcBef>
        <a:spcAft>
          <a:spcPct val="0"/>
        </a:spcAft>
        <a:defRPr sz="2400" b="1">
          <a:solidFill>
            <a:schemeClr val="bg1"/>
          </a:solidFill>
          <a:latin typeface="Arial" charset="0"/>
        </a:defRPr>
      </a:lvl5pPr>
      <a:lvl6pPr marL="457200" algn="l" rtl="0" fontAlgn="base">
        <a:spcBef>
          <a:spcPct val="0"/>
        </a:spcBef>
        <a:spcAft>
          <a:spcPct val="0"/>
        </a:spcAft>
        <a:defRPr sz="2400" b="1">
          <a:solidFill>
            <a:schemeClr val="bg1"/>
          </a:solidFill>
          <a:latin typeface="Arial" charset="0"/>
        </a:defRPr>
      </a:lvl6pPr>
      <a:lvl7pPr marL="914400" algn="l" rtl="0" fontAlgn="base">
        <a:spcBef>
          <a:spcPct val="0"/>
        </a:spcBef>
        <a:spcAft>
          <a:spcPct val="0"/>
        </a:spcAft>
        <a:defRPr sz="2400" b="1">
          <a:solidFill>
            <a:schemeClr val="bg1"/>
          </a:solidFill>
          <a:latin typeface="Arial" charset="0"/>
        </a:defRPr>
      </a:lvl7pPr>
      <a:lvl8pPr marL="1371600" algn="l" rtl="0" fontAlgn="base">
        <a:spcBef>
          <a:spcPct val="0"/>
        </a:spcBef>
        <a:spcAft>
          <a:spcPct val="0"/>
        </a:spcAft>
        <a:defRPr sz="2400" b="1">
          <a:solidFill>
            <a:schemeClr val="bg1"/>
          </a:solidFill>
          <a:latin typeface="Arial" charset="0"/>
        </a:defRPr>
      </a:lvl8pPr>
      <a:lvl9pPr marL="1828800" algn="l" rtl="0" fontAlgn="base">
        <a:spcBef>
          <a:spcPct val="0"/>
        </a:spcBef>
        <a:spcAft>
          <a:spcPct val="0"/>
        </a:spcAft>
        <a:defRPr sz="2400" b="1">
          <a:solidFill>
            <a:schemeClr val="bg1"/>
          </a:solidFill>
          <a:latin typeface="Arial" charset="0"/>
        </a:defRPr>
      </a:lvl9pPr>
    </p:titleStyle>
    <p:bodyStyle>
      <a:lvl1pPr marL="342900" indent="-342900" algn="l" rtl="0" eaLnBrk="0" fontAlgn="base" hangingPunct="0">
        <a:spcBef>
          <a:spcPct val="20000"/>
        </a:spcBef>
        <a:spcAft>
          <a:spcPct val="0"/>
        </a:spcAft>
        <a:buClr>
          <a:schemeClr val="tx2"/>
        </a:buClr>
        <a:buFontTx/>
        <a:buBlip>
          <a:blip r:embed="rId20"/>
        </a:buBlip>
        <a:defRPr sz="2400">
          <a:solidFill>
            <a:schemeClr val="tx1"/>
          </a:solidFill>
          <a:latin typeface="+mj-lt"/>
          <a:ea typeface="+mn-ea"/>
          <a:cs typeface="+mn-cs"/>
        </a:defRPr>
      </a:lvl1pPr>
      <a:lvl2pPr marL="742950" indent="-285750" algn="l" rtl="0" eaLnBrk="0" fontAlgn="base" hangingPunct="0">
        <a:spcBef>
          <a:spcPct val="20000"/>
        </a:spcBef>
        <a:spcAft>
          <a:spcPct val="0"/>
        </a:spcAft>
        <a:buClr>
          <a:schemeClr val="tx2"/>
        </a:buClr>
        <a:buFontTx/>
        <a:buBlip>
          <a:blip r:embed="rId20"/>
        </a:buBlip>
        <a:defRPr sz="2000">
          <a:solidFill>
            <a:schemeClr val="tx1"/>
          </a:solidFill>
          <a:latin typeface="+mn-lt"/>
        </a:defRPr>
      </a:lvl2pPr>
      <a:lvl3pPr marL="1143000" indent="-228600" algn="l" rtl="0" eaLnBrk="0" fontAlgn="base" hangingPunct="0">
        <a:spcBef>
          <a:spcPct val="20000"/>
        </a:spcBef>
        <a:spcAft>
          <a:spcPct val="0"/>
        </a:spcAft>
        <a:buClr>
          <a:schemeClr val="tx2"/>
        </a:buClr>
        <a:buFontTx/>
        <a:buBlip>
          <a:blip r:embed="rId20"/>
        </a:buBlip>
        <a:defRPr sz="2400">
          <a:solidFill>
            <a:schemeClr val="tx1"/>
          </a:solidFill>
          <a:latin typeface="+mn-lt"/>
        </a:defRPr>
      </a:lvl3pPr>
      <a:lvl4pPr marL="1600200" indent="-228600" algn="l" rtl="0" eaLnBrk="0" fontAlgn="base" hangingPunct="0">
        <a:spcBef>
          <a:spcPct val="20000"/>
        </a:spcBef>
        <a:spcAft>
          <a:spcPct val="0"/>
        </a:spcAft>
        <a:buClr>
          <a:schemeClr val="tx2"/>
        </a:buClr>
        <a:buFontTx/>
        <a:buBlip>
          <a:blip r:embed="rId20"/>
        </a:buBlip>
        <a:defRPr sz="1600">
          <a:solidFill>
            <a:schemeClr val="tx1"/>
          </a:solidFill>
          <a:latin typeface="+mn-lt"/>
        </a:defRPr>
      </a:lvl4pPr>
      <a:lvl5pPr marL="2057400" indent="-228600" algn="l" rtl="0" eaLnBrk="0" fontAlgn="base" hangingPunct="0">
        <a:spcBef>
          <a:spcPct val="20000"/>
        </a:spcBef>
        <a:spcAft>
          <a:spcPct val="0"/>
        </a:spcAft>
        <a:buClr>
          <a:schemeClr val="tx2"/>
        </a:buClr>
        <a:buFontTx/>
        <a:buBlip>
          <a:blip r:embed="rId20"/>
        </a:buBlip>
        <a:defRPr sz="1400">
          <a:solidFill>
            <a:schemeClr val="tx1"/>
          </a:solidFill>
          <a:latin typeface="+mn-lt"/>
        </a:defRPr>
      </a:lvl5pPr>
      <a:lvl6pPr marL="2514600" indent="-228600" algn="l" rtl="0" fontAlgn="base">
        <a:spcBef>
          <a:spcPct val="20000"/>
        </a:spcBef>
        <a:spcAft>
          <a:spcPct val="0"/>
        </a:spcAft>
        <a:buClr>
          <a:srgbClr val="FF9900"/>
        </a:buClr>
        <a:buFont typeface="Arial" charset="0"/>
        <a:buChar char="»"/>
        <a:defRPr sz="1400">
          <a:solidFill>
            <a:schemeClr val="tx1"/>
          </a:solidFill>
          <a:latin typeface="+mn-lt"/>
        </a:defRPr>
      </a:lvl6pPr>
      <a:lvl7pPr marL="2971800" indent="-228600" algn="l" rtl="0" fontAlgn="base">
        <a:spcBef>
          <a:spcPct val="20000"/>
        </a:spcBef>
        <a:spcAft>
          <a:spcPct val="0"/>
        </a:spcAft>
        <a:buClr>
          <a:srgbClr val="FF9900"/>
        </a:buClr>
        <a:buFont typeface="Arial" charset="0"/>
        <a:buChar char="»"/>
        <a:defRPr sz="1400">
          <a:solidFill>
            <a:schemeClr val="tx1"/>
          </a:solidFill>
          <a:latin typeface="+mn-lt"/>
        </a:defRPr>
      </a:lvl7pPr>
      <a:lvl8pPr marL="3429000" indent="-228600" algn="l" rtl="0" fontAlgn="base">
        <a:spcBef>
          <a:spcPct val="20000"/>
        </a:spcBef>
        <a:spcAft>
          <a:spcPct val="0"/>
        </a:spcAft>
        <a:buClr>
          <a:srgbClr val="FF9900"/>
        </a:buClr>
        <a:buFont typeface="Arial" charset="0"/>
        <a:buChar char="»"/>
        <a:defRPr sz="1400">
          <a:solidFill>
            <a:schemeClr val="tx1"/>
          </a:solidFill>
          <a:latin typeface="+mn-lt"/>
        </a:defRPr>
      </a:lvl8pPr>
      <a:lvl9pPr marL="3886200" indent="-228600" algn="l" rtl="0" fontAlgn="base">
        <a:spcBef>
          <a:spcPct val="20000"/>
        </a:spcBef>
        <a:spcAft>
          <a:spcPct val="0"/>
        </a:spcAft>
        <a:buClr>
          <a:srgbClr val="FF9900"/>
        </a:buClr>
        <a:buFont typeface="Arial" charset="0"/>
        <a:buChar char="»"/>
        <a:defRPr sz="14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s://lnkd.in/ejeV3pN3" TargetMode="External"/><Relationship Id="rId2" Type="http://schemas.openxmlformats.org/officeDocument/2006/relationships/hyperlink" Target="https://lnkd.in/eTamPvwC" TargetMode="External"/><Relationship Id="rId1" Type="http://schemas.openxmlformats.org/officeDocument/2006/relationships/slideLayout" Target="../slideLayouts/slideLayout2.xml"/><Relationship Id="rId4" Type="http://schemas.openxmlformats.org/officeDocument/2006/relationships/hyperlink" Target="https://www.boe.es/boe/dias/2022/05/25/pdfs/BOE-A-2022-8549.pdf" TargetMode="External"/></Relationships>
</file>

<file path=ppt/slides/_rels/slide12.xml.rels><?xml version="1.0" encoding="UTF-8" standalone="yes"?>
<Relationships xmlns="http://schemas.openxmlformats.org/package/2006/relationships"><Relationship Id="rId2" Type="http://schemas.openxmlformats.org/officeDocument/2006/relationships/hyperlink" Target="https://www.boe.es/diario_boe/txt.php?id=BOE-A-2023-16191"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inap.es/web/guest/que-es-el-cuerpo-de-gestion-de-la-administracion-del-estado"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sede.inap.gob.es/etgoa-pi-oep-2020-2021-2022" TargetMode="External"/><Relationship Id="rId2" Type="http://schemas.openxmlformats.org/officeDocument/2006/relationships/hyperlink" Target="https://www.boe.es/boe/dias/2022/01/11/pdfs/BOE-A-2022-405.pdf" TargetMode="External"/><Relationship Id="rId1" Type="http://schemas.openxmlformats.org/officeDocument/2006/relationships/slideLayout" Target="../slideLayouts/slideLayout2.xml"/><Relationship Id="rId4" Type="http://schemas.openxmlformats.org/officeDocument/2006/relationships/hyperlink" Target="https://lnkd.in/ejeV3pN3"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mailto:gacematerial@gmail.com"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bg>
      <p:bgPr>
        <a:solidFill>
          <a:srgbClr val="FFFFFF"/>
        </a:solidFill>
        <a:effectLst/>
      </p:bgPr>
    </p:bg>
    <p:spTree>
      <p:nvGrpSpPr>
        <p:cNvPr id="1" name=""/>
        <p:cNvGrpSpPr/>
        <p:nvPr/>
      </p:nvGrpSpPr>
      <p:grpSpPr>
        <a:xfrm>
          <a:off x="0" y="0"/>
          <a:ext cx="0" cy="0"/>
          <a:chOff x="0" y="0"/>
          <a:chExt cx="0" cy="0"/>
        </a:xfrm>
      </p:grpSpPr>
      <p:sp>
        <p:nvSpPr>
          <p:cNvPr id="20490" name="Rectangle 11"/>
          <p:cNvSpPr>
            <a:spLocks noGrp="1" noChangeArrowheads="1"/>
          </p:cNvSpPr>
          <p:nvPr>
            <p:ph type="subTitle" idx="1"/>
          </p:nvPr>
        </p:nvSpPr>
        <p:spPr>
          <a:xfrm>
            <a:off x="2159956" y="4321074"/>
            <a:ext cx="6119813" cy="1752600"/>
          </a:xfrm>
        </p:spPr>
        <p:txBody>
          <a:bodyPr/>
          <a:lstStyle/>
          <a:p>
            <a:pPr eaLnBrk="1" hangingPunct="1"/>
            <a:r>
              <a:rPr lang="es-ES" sz="3600"/>
              <a:t>2020</a:t>
            </a:r>
            <a:endParaRPr lang="es-ES" dirty="0"/>
          </a:p>
          <a:p>
            <a:pPr eaLnBrk="1" hangingPunct="1"/>
            <a:endParaRPr lang="es-ES" dirty="0"/>
          </a:p>
        </p:txBody>
      </p:sp>
      <p:sp>
        <p:nvSpPr>
          <p:cNvPr id="20492" name="Rectangle 13"/>
          <p:cNvSpPr>
            <a:spLocks noGrp="1" noChangeArrowheads="1"/>
          </p:cNvSpPr>
          <p:nvPr>
            <p:ph type="ctrTitle"/>
          </p:nvPr>
        </p:nvSpPr>
        <p:spPr>
          <a:xfrm>
            <a:off x="2159956" y="2590699"/>
            <a:ext cx="6118225" cy="1585913"/>
          </a:xfrm>
          <a:noFill/>
        </p:spPr>
        <p:txBody>
          <a:bodyPr/>
          <a:lstStyle/>
          <a:p>
            <a:pPr algn="ctr" eaLnBrk="1" hangingPunct="1"/>
            <a:r>
              <a:rPr lang="es-ES" dirty="0">
                <a:solidFill>
                  <a:schemeClr val="accent2"/>
                </a:solidFill>
                <a:latin typeface="Verdana" pitchFamily="34" charset="0"/>
              </a:rPr>
              <a:t>SALIDAS PROFESIONALES   </a:t>
            </a:r>
          </a:p>
        </p:txBody>
      </p:sp>
      <p:sp>
        <p:nvSpPr>
          <p:cNvPr id="2" name="Rectángulo 1">
            <a:extLst>
              <a:ext uri="{FF2B5EF4-FFF2-40B4-BE49-F238E27FC236}">
                <a16:creationId xmlns:a16="http://schemas.microsoft.com/office/drawing/2014/main" id="{FB72B611-7EDF-4ED0-9A84-12133774993B}"/>
              </a:ext>
            </a:extLst>
          </p:cNvPr>
          <p:cNvSpPr/>
          <p:nvPr/>
        </p:nvSpPr>
        <p:spPr bwMode="auto">
          <a:xfrm>
            <a:off x="0" y="0"/>
            <a:ext cx="9144000" cy="6858000"/>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90000"/>
              </a:lnSpc>
              <a:spcBef>
                <a:spcPct val="20000"/>
              </a:spcBef>
              <a:spcAft>
                <a:spcPct val="0"/>
              </a:spcAft>
              <a:buClrTx/>
              <a:buSzTx/>
              <a:buFontTx/>
              <a:buNone/>
              <a:tabLst/>
            </a:pPr>
            <a:endParaRPr kumimoji="0" lang="es-ES" sz="2800" b="0" i="0" u="none" strike="noStrike" cap="none" normalizeH="0" baseline="0" dirty="0">
              <a:ln>
                <a:noFill/>
              </a:ln>
              <a:solidFill>
                <a:schemeClr val="tx1"/>
              </a:solidFill>
              <a:effectLst/>
              <a:latin typeface="Arial" charset="0"/>
            </a:endParaRPr>
          </a:p>
        </p:txBody>
      </p:sp>
      <p:pic>
        <p:nvPicPr>
          <p:cNvPr id="6" name="Imagen 5" descr="Una persona sentado en un escritorio&#10;&#10;Descripción generada automáticamente con confianza media">
            <a:extLst>
              <a:ext uri="{FF2B5EF4-FFF2-40B4-BE49-F238E27FC236}">
                <a16:creationId xmlns:a16="http://schemas.microsoft.com/office/drawing/2014/main" id="{4BDC8361-1502-4091-A18E-68F19B0536B2}"/>
              </a:ext>
            </a:extLst>
          </p:cNvPr>
          <p:cNvPicPr>
            <a:picLocks noChangeAspect="1"/>
          </p:cNvPicPr>
          <p:nvPr/>
        </p:nvPicPr>
        <p:blipFill rotWithShape="1">
          <a:blip r:embed="rId3" cstate="print">
            <a:alphaModFix amt="35000"/>
            <a:extLst>
              <a:ext uri="{28A0092B-C50C-407E-A947-70E740481C1C}">
                <a14:useLocalDpi xmlns:a14="http://schemas.microsoft.com/office/drawing/2010/main" val="0"/>
              </a:ext>
            </a:extLst>
          </a:blip>
          <a:srcRect t="145" r="11815" b="-145"/>
          <a:stretch/>
        </p:blipFill>
        <p:spPr>
          <a:xfrm>
            <a:off x="0" y="-27384"/>
            <a:ext cx="9144001" cy="6912768"/>
          </a:xfrm>
          <a:prstGeom prst="rect">
            <a:avLst/>
          </a:prstGeom>
        </p:spPr>
      </p:pic>
      <p:pic>
        <p:nvPicPr>
          <p:cNvPr id="4" name="Imagen 3" descr="Logotipo&#10;&#10;Descripción generada automáticamente">
            <a:extLst>
              <a:ext uri="{FF2B5EF4-FFF2-40B4-BE49-F238E27FC236}">
                <a16:creationId xmlns:a16="http://schemas.microsoft.com/office/drawing/2014/main" id="{25140498-9B85-4128-BC8C-237518F6ECC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69928" y="-47395"/>
            <a:ext cx="3404142" cy="3001526"/>
          </a:xfrm>
          <a:prstGeom prst="rect">
            <a:avLst/>
          </a:prstGeom>
        </p:spPr>
      </p:pic>
      <p:sp>
        <p:nvSpPr>
          <p:cNvPr id="5" name="CuadroTexto 4">
            <a:extLst>
              <a:ext uri="{FF2B5EF4-FFF2-40B4-BE49-F238E27FC236}">
                <a16:creationId xmlns:a16="http://schemas.microsoft.com/office/drawing/2014/main" id="{82BC604B-226A-40A2-9BAA-66328A1A7535}"/>
              </a:ext>
            </a:extLst>
          </p:cNvPr>
          <p:cNvSpPr txBox="1"/>
          <p:nvPr/>
        </p:nvSpPr>
        <p:spPr>
          <a:xfrm>
            <a:off x="376878" y="2460285"/>
            <a:ext cx="8390242" cy="2800767"/>
          </a:xfrm>
          <a:prstGeom prst="rect">
            <a:avLst/>
          </a:prstGeom>
          <a:noFill/>
        </p:spPr>
        <p:txBody>
          <a:bodyPr wrap="square" rtlCol="0">
            <a:spAutoFit/>
          </a:bodyPr>
          <a:lstStyle/>
          <a:p>
            <a:pPr algn="ctr"/>
            <a:r>
              <a:rPr lang="es-ES" sz="4400" dirty="0">
                <a:latin typeface="+mj-lt"/>
              </a:rPr>
              <a:t>OPOSICIONES</a:t>
            </a:r>
          </a:p>
          <a:p>
            <a:pPr algn="ctr"/>
            <a:r>
              <a:rPr lang="es-ES" sz="4400" dirty="0">
                <a:latin typeface="+mj-lt"/>
              </a:rPr>
              <a:t> Cuerpo de Gestión de la Administración Civil del Estado CGACE (A2)</a:t>
            </a:r>
          </a:p>
        </p:txBody>
      </p:sp>
      <p:sp>
        <p:nvSpPr>
          <p:cNvPr id="26" name="CuadroTexto 25">
            <a:extLst>
              <a:ext uri="{FF2B5EF4-FFF2-40B4-BE49-F238E27FC236}">
                <a16:creationId xmlns:a16="http://schemas.microsoft.com/office/drawing/2014/main" id="{4567B009-3465-409F-BB6E-2F6B8DA4BD7B}"/>
              </a:ext>
            </a:extLst>
          </p:cNvPr>
          <p:cNvSpPr txBox="1"/>
          <p:nvPr/>
        </p:nvSpPr>
        <p:spPr>
          <a:xfrm>
            <a:off x="917916" y="5385850"/>
            <a:ext cx="7308167" cy="584775"/>
          </a:xfrm>
          <a:prstGeom prst="rect">
            <a:avLst/>
          </a:prstGeom>
          <a:noFill/>
        </p:spPr>
        <p:txBody>
          <a:bodyPr wrap="square" rtlCol="0">
            <a:spAutoFit/>
          </a:bodyPr>
          <a:lstStyle/>
          <a:p>
            <a:pPr algn="ctr"/>
            <a:r>
              <a:rPr lang="es-ES" sz="1600" dirty="0">
                <a:latin typeface="+mn-lt"/>
              </a:rPr>
              <a:t>Colegio Profesional de Ciencia Política, Sociología, Relaciones Internacionales y Administración Pública de la Comunidad de Madrid</a:t>
            </a:r>
          </a:p>
        </p:txBody>
      </p:sp>
      <p:sp>
        <p:nvSpPr>
          <p:cNvPr id="28" name="CuadroTexto 27">
            <a:extLst>
              <a:ext uri="{FF2B5EF4-FFF2-40B4-BE49-F238E27FC236}">
                <a16:creationId xmlns:a16="http://schemas.microsoft.com/office/drawing/2014/main" id="{F4BDA67E-0712-4AEA-AFFF-30EE129A1815}"/>
              </a:ext>
            </a:extLst>
          </p:cNvPr>
          <p:cNvSpPr txBox="1"/>
          <p:nvPr/>
        </p:nvSpPr>
        <p:spPr>
          <a:xfrm>
            <a:off x="1151620" y="6097651"/>
            <a:ext cx="6840760" cy="523220"/>
          </a:xfrm>
          <a:prstGeom prst="rect">
            <a:avLst/>
          </a:prstGeom>
          <a:noFill/>
        </p:spPr>
        <p:txBody>
          <a:bodyPr wrap="square" rtlCol="0">
            <a:spAutoFit/>
          </a:bodyPr>
          <a:lstStyle/>
          <a:p>
            <a:pPr algn="ctr"/>
            <a:r>
              <a:rPr lang="es-ES" dirty="0">
                <a:solidFill>
                  <a:schemeClr val="tx2"/>
                </a:solidFill>
                <a:latin typeface="+mj-lt"/>
              </a:rPr>
              <a:t>11/01/2024</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4"/>
          <p:cNvSpPr>
            <a:spLocks noGrp="1"/>
          </p:cNvSpPr>
          <p:nvPr>
            <p:ph sz="half" idx="1"/>
          </p:nvPr>
        </p:nvSpPr>
        <p:spPr>
          <a:xfrm>
            <a:off x="375860" y="642069"/>
            <a:ext cx="3888432" cy="5573861"/>
          </a:xfrm>
        </p:spPr>
        <p:txBody>
          <a:bodyPr/>
          <a:lstStyle/>
          <a:p>
            <a:pPr algn="just"/>
            <a:r>
              <a:rPr lang="es-ES" sz="2400" b="1" dirty="0"/>
              <a:t>Las pruebas selectivas para el </a:t>
            </a:r>
            <a:r>
              <a:rPr lang="es-ES" sz="2400" b="1" dirty="0">
                <a:solidFill>
                  <a:schemeClr val="accent1"/>
                </a:solidFill>
              </a:rPr>
              <a:t>ingreso libre </a:t>
            </a:r>
            <a:r>
              <a:rPr lang="es-ES" sz="2400" dirty="0"/>
              <a:t>al Cuerpo de Gestión de la Administración Civil del Estado consisten en </a:t>
            </a:r>
            <a:r>
              <a:rPr lang="es-ES" sz="2400" b="1" dirty="0"/>
              <a:t>dos ejercicios y un curso selectivo posterior </a:t>
            </a:r>
            <a:r>
              <a:rPr lang="es-ES" sz="2400" dirty="0"/>
              <a:t>desarrollado en el Instituto Nacional de Administración Pública.</a:t>
            </a:r>
          </a:p>
          <a:p>
            <a:pPr marL="0" indent="0">
              <a:buNone/>
            </a:pPr>
            <a:endParaRPr lang="es-ES" dirty="0"/>
          </a:p>
        </p:txBody>
      </p:sp>
      <p:sp>
        <p:nvSpPr>
          <p:cNvPr id="6" name="Marcador de contenido 5"/>
          <p:cNvSpPr>
            <a:spLocks noGrp="1"/>
          </p:cNvSpPr>
          <p:nvPr>
            <p:ph sz="half" idx="2"/>
          </p:nvPr>
        </p:nvSpPr>
        <p:spPr>
          <a:xfrm>
            <a:off x="4490865" y="260648"/>
            <a:ext cx="4248472" cy="4525962"/>
          </a:xfrm>
        </p:spPr>
        <p:txBody>
          <a:bodyPr/>
          <a:lstStyle/>
          <a:p>
            <a:pPr algn="just"/>
            <a:r>
              <a:rPr lang="es-ES" sz="2000" b="1" dirty="0">
                <a:latin typeface="+mn-lt"/>
              </a:rPr>
              <a:t>El proceso selectivo para el acceso por </a:t>
            </a:r>
            <a:r>
              <a:rPr lang="es-ES" sz="2000" b="1" dirty="0">
                <a:solidFill>
                  <a:schemeClr val="accent1"/>
                </a:solidFill>
                <a:latin typeface="+mn-lt"/>
              </a:rPr>
              <a:t>promoción interna</a:t>
            </a:r>
            <a:r>
              <a:rPr lang="es-ES" sz="2000" dirty="0">
                <a:solidFill>
                  <a:schemeClr val="accent1"/>
                </a:solidFill>
                <a:latin typeface="+mn-lt"/>
              </a:rPr>
              <a:t>,</a:t>
            </a:r>
            <a:r>
              <a:rPr lang="es-ES" sz="2000" dirty="0">
                <a:latin typeface="+mn-lt"/>
              </a:rPr>
              <a:t> para personal funcionario y personal laboral fijo, al Cuerpo de Gestión de la Administración Civil del Estado consiste en una fase de oposición, que consta de </a:t>
            </a:r>
            <a:r>
              <a:rPr lang="es-ES" sz="2000" b="1" dirty="0">
                <a:latin typeface="+mn-lt"/>
              </a:rPr>
              <a:t>dos ejercicios, y una fase de concurso</a:t>
            </a:r>
            <a:r>
              <a:rPr lang="es-ES" sz="2000" dirty="0">
                <a:latin typeface="+mn-lt"/>
              </a:rPr>
              <a:t>. </a:t>
            </a:r>
          </a:p>
          <a:p>
            <a:pPr algn="just"/>
            <a:r>
              <a:rPr lang="es-ES" sz="2000" dirty="0">
                <a:latin typeface="+mn-lt"/>
              </a:rPr>
              <a:t>Los aspirantes que superen la fase de concurso-oposición tendrán que participar en un </a:t>
            </a:r>
            <a:r>
              <a:rPr lang="es-ES" sz="2000" b="1" dirty="0">
                <a:latin typeface="+mn-lt"/>
              </a:rPr>
              <a:t>curso selectivo </a:t>
            </a:r>
            <a:r>
              <a:rPr lang="es-ES" sz="2000" dirty="0">
                <a:latin typeface="+mn-lt"/>
              </a:rPr>
              <a:t>de formación desarrollado en el Instituto Nacional de Administración Pública.</a:t>
            </a:r>
          </a:p>
        </p:txBody>
      </p:sp>
    </p:spTree>
    <p:extLst>
      <p:ext uri="{BB962C8B-B14F-4D97-AF65-F5344CB8AC3E}">
        <p14:creationId xmlns:p14="http://schemas.microsoft.com/office/powerpoint/2010/main" val="1101102414"/>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67544" y="260648"/>
            <a:ext cx="8280920" cy="5688632"/>
          </a:xfrm>
        </p:spPr>
        <p:txBody>
          <a:bodyPr/>
          <a:lstStyle/>
          <a:p>
            <a:pPr marL="0" indent="0">
              <a:buNone/>
            </a:pPr>
            <a:r>
              <a:rPr lang="es-ES" sz="1800" dirty="0"/>
              <a:t>Las </a:t>
            </a:r>
            <a:r>
              <a:rPr lang="es-ES" sz="1800" b="1" dirty="0"/>
              <a:t>Ofertas de Empleo Público (OPES, artículo 70 TREBEP) </a:t>
            </a:r>
            <a:r>
              <a:rPr lang="es-ES" sz="1800" dirty="0"/>
              <a:t>aprobadas en los últimos años están siendo </a:t>
            </a:r>
            <a:r>
              <a:rPr lang="es-ES" sz="1800" b="1" dirty="0"/>
              <a:t>muy generosas para el CGACE</a:t>
            </a:r>
          </a:p>
          <a:p>
            <a:pPr marL="0" indent="0">
              <a:buNone/>
            </a:pPr>
            <a:endParaRPr lang="es-ES" sz="1800" dirty="0"/>
          </a:p>
          <a:p>
            <a:r>
              <a:rPr lang="es-ES" sz="2000" b="1" dirty="0"/>
              <a:t>OPE 2020</a:t>
            </a:r>
            <a:r>
              <a:rPr lang="es-ES" sz="1800" b="1" dirty="0">
                <a:latin typeface="+mn-lt"/>
              </a:rPr>
              <a:t>: </a:t>
            </a:r>
            <a:r>
              <a:rPr lang="es-ES" sz="1800" dirty="0">
                <a:hlinkClick r:id="rId2"/>
              </a:rPr>
              <a:t>https://lnkd.in/eTamPvwC</a:t>
            </a:r>
            <a:br>
              <a:rPr lang="es-ES" sz="1800" dirty="0"/>
            </a:br>
            <a:r>
              <a:rPr lang="es-ES" sz="1800" b="1" dirty="0"/>
              <a:t>681 plazas, 647 de cupo general </a:t>
            </a:r>
            <a:r>
              <a:rPr lang="es-ES" sz="1800" dirty="0"/>
              <a:t>y 34 de cupo de discapacidad.</a:t>
            </a:r>
          </a:p>
          <a:p>
            <a:pPr marL="0" indent="0">
              <a:buNone/>
            </a:pPr>
            <a:endParaRPr lang="es-ES" sz="1800" dirty="0"/>
          </a:p>
          <a:p>
            <a:r>
              <a:rPr lang="es-ES" sz="2000" b="1" dirty="0"/>
              <a:t>OPE 2021: </a:t>
            </a:r>
            <a:r>
              <a:rPr lang="es-ES" sz="2000" dirty="0">
                <a:hlinkClick r:id="rId3"/>
              </a:rPr>
              <a:t>https://lnkd.in/ejeV3pN3</a:t>
            </a:r>
            <a:br>
              <a:rPr lang="es-ES" sz="2000" dirty="0"/>
            </a:br>
            <a:r>
              <a:rPr lang="es-ES" sz="2000" b="1" dirty="0"/>
              <a:t>900 plazas, 855 plazas de cupo general </a:t>
            </a:r>
            <a:r>
              <a:rPr lang="es-ES" sz="2000" dirty="0"/>
              <a:t>y 45 del cupo de discapacidad.</a:t>
            </a:r>
          </a:p>
          <a:p>
            <a:pPr marL="0" indent="0">
              <a:buNone/>
            </a:pPr>
            <a:endParaRPr lang="es-ES" sz="2000" dirty="0"/>
          </a:p>
          <a:p>
            <a:r>
              <a:rPr lang="es-ES" sz="2000" b="1" dirty="0"/>
              <a:t>OPE 2021 EXTRAORDINARIA: 192 plazas, 179 plazas SEPE de cupo general y 13 del cupo discapacidad. </a:t>
            </a:r>
          </a:p>
          <a:p>
            <a:pPr marL="0" indent="0">
              <a:buNone/>
            </a:pPr>
            <a:endParaRPr lang="es-ES" sz="1800" dirty="0"/>
          </a:p>
          <a:p>
            <a:r>
              <a:rPr lang="es-ES" sz="2000" b="1" dirty="0"/>
              <a:t>OPE 2022: </a:t>
            </a:r>
            <a:r>
              <a:rPr lang="es-ES" sz="2000" b="1" dirty="0">
                <a:hlinkClick r:id="rId4"/>
              </a:rPr>
              <a:t>enlace</a:t>
            </a:r>
            <a:endParaRPr lang="es-ES" sz="2000" b="1" dirty="0"/>
          </a:p>
          <a:p>
            <a:r>
              <a:rPr lang="es-ES" sz="2000" b="1" dirty="0"/>
              <a:t>1.100 plazas, 1.035 plazas de cupo general y 65 del cupo de discapacidad.</a:t>
            </a:r>
          </a:p>
          <a:p>
            <a:pPr marL="0" indent="0">
              <a:buNone/>
            </a:pPr>
            <a:endParaRPr lang="es-ES" sz="1800" dirty="0">
              <a:latin typeface="+mn-lt"/>
            </a:endParaRPr>
          </a:p>
          <a:p>
            <a:pPr marL="0" indent="0">
              <a:buNone/>
            </a:pPr>
            <a:endParaRPr lang="es-ES" sz="1600" dirty="0"/>
          </a:p>
          <a:p>
            <a:pPr marL="0" indent="0">
              <a:buNone/>
            </a:pPr>
            <a:br>
              <a:rPr lang="es-ES" sz="1600" dirty="0"/>
            </a:br>
            <a:br>
              <a:rPr lang="es-ES" sz="1600" dirty="0"/>
            </a:br>
            <a:endParaRPr lang="es-ES" sz="1600" dirty="0"/>
          </a:p>
        </p:txBody>
      </p:sp>
    </p:spTree>
    <p:extLst>
      <p:ext uri="{BB962C8B-B14F-4D97-AF65-F5344CB8AC3E}">
        <p14:creationId xmlns:p14="http://schemas.microsoft.com/office/powerpoint/2010/main" val="1052676616"/>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059C98B-43AC-8BF3-3DCF-B55B448F0872}"/>
              </a:ext>
            </a:extLst>
          </p:cNvPr>
          <p:cNvSpPr>
            <a:spLocks noGrp="1"/>
          </p:cNvSpPr>
          <p:nvPr>
            <p:ph type="title"/>
          </p:nvPr>
        </p:nvSpPr>
        <p:spPr>
          <a:xfrm>
            <a:off x="570706" y="116632"/>
            <a:ext cx="8002587" cy="1143000"/>
          </a:xfrm>
        </p:spPr>
        <p:txBody>
          <a:bodyPr/>
          <a:lstStyle/>
          <a:p>
            <a:pPr algn="ctr"/>
            <a:r>
              <a:rPr lang="es-ES" sz="4800" dirty="0">
                <a:solidFill>
                  <a:schemeClr val="accent1"/>
                </a:solidFill>
              </a:rPr>
              <a:t>Vuestro objetivo</a:t>
            </a:r>
          </a:p>
        </p:txBody>
      </p:sp>
      <p:sp>
        <p:nvSpPr>
          <p:cNvPr id="3" name="Marcador de contenido 2">
            <a:extLst>
              <a:ext uri="{FF2B5EF4-FFF2-40B4-BE49-F238E27FC236}">
                <a16:creationId xmlns:a16="http://schemas.microsoft.com/office/drawing/2014/main" id="{5E2A052A-5913-C374-E459-94C6CAC50F1E}"/>
              </a:ext>
            </a:extLst>
          </p:cNvPr>
          <p:cNvSpPr>
            <a:spLocks noGrp="1"/>
          </p:cNvSpPr>
          <p:nvPr>
            <p:ph idx="1"/>
          </p:nvPr>
        </p:nvSpPr>
        <p:spPr>
          <a:xfrm>
            <a:off x="570706" y="1216645"/>
            <a:ext cx="8002587" cy="4424709"/>
          </a:xfrm>
        </p:spPr>
        <p:txBody>
          <a:bodyPr/>
          <a:lstStyle/>
          <a:p>
            <a:r>
              <a:rPr lang="es-ES" sz="3200" dirty="0"/>
              <a:t>OPE 2023 </a:t>
            </a:r>
          </a:p>
          <a:p>
            <a:pPr marL="0" indent="0">
              <a:buNone/>
            </a:pPr>
            <a:r>
              <a:rPr lang="es-ES" sz="3200" dirty="0">
                <a:hlinkClick r:id="rId2"/>
              </a:rPr>
              <a:t>https://www.boe.es/diario_boe/txt.php?id=BOE-A-2023-16191</a:t>
            </a:r>
            <a:endParaRPr lang="es-ES" sz="3200" dirty="0"/>
          </a:p>
          <a:p>
            <a:pPr marL="0" indent="0">
              <a:buNone/>
            </a:pPr>
            <a:r>
              <a:rPr lang="es-ES" sz="3200" b="1" dirty="0"/>
              <a:t>1200 Plazas, 1123 turno general, 77 discapacidad</a:t>
            </a:r>
          </a:p>
          <a:p>
            <a:pPr marL="0" indent="0">
              <a:buNone/>
            </a:pPr>
            <a:r>
              <a:rPr lang="es-ES" sz="3200" b="1" dirty="0"/>
              <a:t>La mayor OPE de GACE hasta la fecha</a:t>
            </a:r>
          </a:p>
          <a:p>
            <a:pPr marL="0" indent="0">
              <a:buNone/>
            </a:pPr>
            <a:r>
              <a:rPr lang="es-ES" sz="3200" b="1" dirty="0">
                <a:solidFill>
                  <a:srgbClr val="FF0000"/>
                </a:solidFill>
              </a:rPr>
              <a:t>Pendiente de convocarse en 2024</a:t>
            </a:r>
          </a:p>
          <a:p>
            <a:pPr marL="0" indent="0">
              <a:buNone/>
            </a:pPr>
            <a:endParaRPr lang="es-ES" dirty="0"/>
          </a:p>
          <a:p>
            <a:pPr marL="0" indent="0">
              <a:buNone/>
            </a:pPr>
            <a:endParaRPr lang="es-ES" dirty="0"/>
          </a:p>
        </p:txBody>
      </p:sp>
    </p:spTree>
    <p:extLst>
      <p:ext uri="{BB962C8B-B14F-4D97-AF65-F5344CB8AC3E}">
        <p14:creationId xmlns:p14="http://schemas.microsoft.com/office/powerpoint/2010/main" val="3707945339"/>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Imagen 33"/>
          <p:cNvPicPr>
            <a:picLocks/>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t="1" r="55403" b="76612"/>
          <a:stretch/>
        </p:blipFill>
        <p:spPr>
          <a:xfrm>
            <a:off x="7317323" y="-696540"/>
            <a:ext cx="1719673" cy="1203566"/>
          </a:xfrm>
          <a:prstGeom prst="rect">
            <a:avLst/>
          </a:prstGeom>
        </p:spPr>
      </p:pic>
      <p:pic>
        <p:nvPicPr>
          <p:cNvPr id="40" name="Imagen 39"/>
          <p:cNvPicPr>
            <a:picLocks/>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t="1" r="32781" b="76612"/>
          <a:stretch/>
        </p:blipFill>
        <p:spPr>
          <a:xfrm>
            <a:off x="2796559" y="-696540"/>
            <a:ext cx="2592000" cy="1203566"/>
          </a:xfrm>
          <a:prstGeom prst="rect">
            <a:avLst/>
          </a:prstGeom>
        </p:spPr>
      </p:pic>
      <p:pic>
        <p:nvPicPr>
          <p:cNvPr id="39" name="Imagen 38"/>
          <p:cNvPicPr>
            <a:picLocks/>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t="1" r="32781" b="76612"/>
          <a:stretch/>
        </p:blipFill>
        <p:spPr>
          <a:xfrm>
            <a:off x="1289638" y="-696540"/>
            <a:ext cx="2592000" cy="1203566"/>
          </a:xfrm>
          <a:prstGeom prst="rect">
            <a:avLst/>
          </a:prstGeom>
        </p:spPr>
      </p:pic>
      <p:pic>
        <p:nvPicPr>
          <p:cNvPr id="41" name="Imagen 40"/>
          <p:cNvPicPr>
            <a:picLocks/>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t="1" r="32781" b="76612"/>
          <a:stretch/>
        </p:blipFill>
        <p:spPr>
          <a:xfrm>
            <a:off x="4303480" y="-696540"/>
            <a:ext cx="2592000" cy="1203566"/>
          </a:xfrm>
          <a:prstGeom prst="rect">
            <a:avLst/>
          </a:prstGeom>
        </p:spPr>
      </p:pic>
      <p:pic>
        <p:nvPicPr>
          <p:cNvPr id="42" name="Imagen 41"/>
          <p:cNvPicPr>
            <a:picLocks/>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t="1" r="32781" b="76612"/>
          <a:stretch/>
        </p:blipFill>
        <p:spPr>
          <a:xfrm>
            <a:off x="5810401" y="-696540"/>
            <a:ext cx="2592000" cy="1203566"/>
          </a:xfrm>
          <a:prstGeom prst="rect">
            <a:avLst/>
          </a:prstGeom>
        </p:spPr>
      </p:pic>
      <p:pic>
        <p:nvPicPr>
          <p:cNvPr id="13" name="Imagen 12"/>
          <p:cNvPicPr>
            <a:picLocks/>
          </p:cNvPicPr>
          <p:nvPr/>
        </p:nvPicPr>
        <p:blipFill rotWithShape="1">
          <a:blip r:embed="rId2">
            <a:duotone>
              <a:schemeClr val="accent5">
                <a:shade val="45000"/>
                <a:satMod val="135000"/>
              </a:schemeClr>
              <a:prstClr val="white"/>
            </a:duotone>
            <a:extLst>
              <a:ext uri="{28A0092B-C50C-407E-A947-70E740481C1C}">
                <a14:useLocalDpi xmlns:a14="http://schemas.microsoft.com/office/drawing/2010/main" val="0"/>
              </a:ext>
            </a:extLst>
          </a:blip>
          <a:srcRect t="1" r="32781" b="76612"/>
          <a:stretch/>
        </p:blipFill>
        <p:spPr>
          <a:xfrm>
            <a:off x="-217283" y="-696540"/>
            <a:ext cx="2592000" cy="1203566"/>
          </a:xfrm>
          <a:prstGeom prst="rect">
            <a:avLst/>
          </a:prstGeom>
        </p:spPr>
      </p:pic>
      <p:pic>
        <p:nvPicPr>
          <p:cNvPr id="20" name="Imagen 19"/>
          <p:cNvPicPr>
            <a:picLocks noChangeAspect="1"/>
          </p:cNvPicPr>
          <p:nvPr/>
        </p:nvPicPr>
        <p:blipFill rotWithShape="1">
          <a:blip r:embed="rId2">
            <a:duotone>
              <a:schemeClr val="accent5">
                <a:shade val="45000"/>
                <a:satMod val="135000"/>
              </a:schemeClr>
              <a:prstClr val="white"/>
            </a:duotone>
            <a:extLst>
              <a:ext uri="{28A0092B-C50C-407E-A947-70E740481C1C}">
                <a14:useLocalDpi xmlns:a14="http://schemas.microsoft.com/office/drawing/2010/main" val="0"/>
              </a:ext>
            </a:extLst>
          </a:blip>
          <a:srcRect l="46011" t="20206" b="76612"/>
          <a:stretch/>
        </p:blipFill>
        <p:spPr>
          <a:xfrm>
            <a:off x="2998119" y="343253"/>
            <a:ext cx="2697221" cy="163773"/>
          </a:xfrm>
          <a:prstGeom prst="rect">
            <a:avLst/>
          </a:prstGeom>
        </p:spPr>
      </p:pic>
      <p:pic>
        <p:nvPicPr>
          <p:cNvPr id="21" name="Imagen 20"/>
          <p:cNvPicPr>
            <a:picLocks noChangeAspect="1"/>
          </p:cNvPicPr>
          <p:nvPr/>
        </p:nvPicPr>
        <p:blipFill rotWithShape="1">
          <a:blip r:embed="rId2">
            <a:duotone>
              <a:schemeClr val="accent5">
                <a:shade val="45000"/>
                <a:satMod val="135000"/>
              </a:schemeClr>
              <a:prstClr val="white"/>
            </a:duotone>
            <a:extLst>
              <a:ext uri="{28A0092B-C50C-407E-A947-70E740481C1C}">
                <a14:useLocalDpi xmlns:a14="http://schemas.microsoft.com/office/drawing/2010/main" val="0"/>
              </a:ext>
            </a:extLst>
          </a:blip>
          <a:srcRect l="46011" t="20206" b="76612"/>
          <a:stretch/>
        </p:blipFill>
        <p:spPr>
          <a:xfrm>
            <a:off x="5130441" y="343252"/>
            <a:ext cx="2697221" cy="163774"/>
          </a:xfrm>
          <a:prstGeom prst="rect">
            <a:avLst/>
          </a:prstGeom>
        </p:spPr>
      </p:pic>
      <p:pic>
        <p:nvPicPr>
          <p:cNvPr id="22" name="Imagen 21"/>
          <p:cNvPicPr>
            <a:picLocks noChangeAspect="1"/>
          </p:cNvPicPr>
          <p:nvPr/>
        </p:nvPicPr>
        <p:blipFill rotWithShape="1">
          <a:blip r:embed="rId2">
            <a:duotone>
              <a:schemeClr val="accent5">
                <a:shade val="45000"/>
                <a:satMod val="135000"/>
              </a:schemeClr>
              <a:prstClr val="white"/>
            </a:duotone>
            <a:extLst>
              <a:ext uri="{28A0092B-C50C-407E-A947-70E740481C1C}">
                <a14:useLocalDpi xmlns:a14="http://schemas.microsoft.com/office/drawing/2010/main" val="0"/>
              </a:ext>
            </a:extLst>
          </a:blip>
          <a:srcRect l="46011" t="20205" b="76612"/>
          <a:stretch/>
        </p:blipFill>
        <p:spPr>
          <a:xfrm>
            <a:off x="6772345" y="343251"/>
            <a:ext cx="2697221" cy="163775"/>
          </a:xfrm>
          <a:prstGeom prst="rect">
            <a:avLst/>
          </a:prstGeom>
        </p:spPr>
      </p:pic>
      <p:pic>
        <p:nvPicPr>
          <p:cNvPr id="27" name="Imagen 26"/>
          <p:cNvPicPr>
            <a:picLocks noChangeAspect="1"/>
          </p:cNvPicPr>
          <p:nvPr/>
        </p:nvPicPr>
        <p:blipFill rotWithShape="1">
          <a:blip r:embed="rId2">
            <a:duotone>
              <a:schemeClr val="accent5">
                <a:shade val="45000"/>
                <a:satMod val="135000"/>
              </a:schemeClr>
              <a:prstClr val="white"/>
            </a:duotone>
            <a:extLst>
              <a:ext uri="{28A0092B-C50C-407E-A947-70E740481C1C}">
                <a14:useLocalDpi xmlns:a14="http://schemas.microsoft.com/office/drawing/2010/main" val="0"/>
              </a:ext>
            </a:extLst>
          </a:blip>
          <a:srcRect l="46011" t="20206" b="76612"/>
          <a:stretch/>
        </p:blipFill>
        <p:spPr>
          <a:xfrm>
            <a:off x="1776777" y="343253"/>
            <a:ext cx="2697221" cy="163773"/>
          </a:xfrm>
          <a:prstGeom prst="rect">
            <a:avLst/>
          </a:prstGeom>
        </p:spPr>
      </p:pic>
      <p:sp>
        <p:nvSpPr>
          <p:cNvPr id="52" name="CuadroTexto 51"/>
          <p:cNvSpPr txBox="1"/>
          <p:nvPr/>
        </p:nvSpPr>
        <p:spPr>
          <a:xfrm>
            <a:off x="56116" y="85735"/>
            <a:ext cx="1439281" cy="276999"/>
          </a:xfrm>
          <a:prstGeom prst="rect">
            <a:avLst/>
          </a:prstGeom>
          <a:noFill/>
        </p:spPr>
        <p:txBody>
          <a:bodyPr wrap="square" rtlCol="0">
            <a:spAutoFit/>
          </a:bodyPr>
          <a:lstStyle/>
          <a:p>
            <a:pPr algn="ctr"/>
            <a:r>
              <a:rPr lang="es-ES" sz="1200" b="1"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SOLICITUDES</a:t>
            </a:r>
          </a:p>
        </p:txBody>
      </p:sp>
      <p:sp>
        <p:nvSpPr>
          <p:cNvPr id="54" name="CuadroTexto 53"/>
          <p:cNvSpPr txBox="1"/>
          <p:nvPr/>
        </p:nvSpPr>
        <p:spPr>
          <a:xfrm>
            <a:off x="1558838" y="16460"/>
            <a:ext cx="1439281" cy="461665"/>
          </a:xfrm>
          <a:prstGeom prst="rect">
            <a:avLst/>
          </a:prstGeom>
          <a:noFill/>
        </p:spPr>
        <p:txBody>
          <a:bodyPr wrap="square" rtlCol="0">
            <a:spAutoFit/>
          </a:bodyPr>
          <a:lstStyle/>
          <a:p>
            <a:pPr algn="ctr"/>
            <a:r>
              <a:rPr lang="es-ES" sz="1200" b="1"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PLAZAS OFERTADAS</a:t>
            </a:r>
          </a:p>
        </p:txBody>
      </p:sp>
      <p:sp>
        <p:nvSpPr>
          <p:cNvPr id="55" name="CuadroTexto 54"/>
          <p:cNvSpPr txBox="1"/>
          <p:nvPr/>
        </p:nvSpPr>
        <p:spPr>
          <a:xfrm>
            <a:off x="3075775" y="25337"/>
            <a:ext cx="1439281" cy="461665"/>
          </a:xfrm>
          <a:prstGeom prst="rect">
            <a:avLst/>
          </a:prstGeom>
          <a:noFill/>
        </p:spPr>
        <p:txBody>
          <a:bodyPr wrap="square" rtlCol="0">
            <a:spAutoFit/>
          </a:bodyPr>
          <a:lstStyle/>
          <a:p>
            <a:pPr algn="ctr"/>
            <a:r>
              <a:rPr lang="es-ES" sz="1200" b="1"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PLAZAS CUBIERTAS</a:t>
            </a:r>
          </a:p>
        </p:txBody>
      </p:sp>
      <p:sp>
        <p:nvSpPr>
          <p:cNvPr id="56" name="CuadroTexto 55"/>
          <p:cNvSpPr txBox="1"/>
          <p:nvPr/>
        </p:nvSpPr>
        <p:spPr>
          <a:xfrm>
            <a:off x="4573356" y="94612"/>
            <a:ext cx="1439281" cy="276999"/>
          </a:xfrm>
          <a:prstGeom prst="rect">
            <a:avLst/>
          </a:prstGeom>
          <a:noFill/>
        </p:spPr>
        <p:txBody>
          <a:bodyPr wrap="square" rtlCol="0">
            <a:spAutoFit/>
          </a:bodyPr>
          <a:lstStyle/>
          <a:p>
            <a:pPr algn="ctr"/>
            <a:r>
              <a:rPr lang="es-ES" sz="1200" b="1"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DESTINOS</a:t>
            </a:r>
          </a:p>
        </p:txBody>
      </p:sp>
      <p:sp>
        <p:nvSpPr>
          <p:cNvPr id="57" name="CuadroTexto 56"/>
          <p:cNvSpPr txBox="1"/>
          <p:nvPr/>
        </p:nvSpPr>
        <p:spPr>
          <a:xfrm>
            <a:off x="6206827" y="79008"/>
            <a:ext cx="1245738" cy="276999"/>
          </a:xfrm>
          <a:prstGeom prst="rect">
            <a:avLst/>
          </a:prstGeom>
          <a:noFill/>
        </p:spPr>
        <p:txBody>
          <a:bodyPr wrap="square" rtlCol="0">
            <a:spAutoFit/>
          </a:bodyPr>
          <a:lstStyle/>
          <a:p>
            <a:pPr algn="ctr"/>
            <a:r>
              <a:rPr lang="es-ES" sz="1200" b="1"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EXÁMENES</a:t>
            </a:r>
          </a:p>
        </p:txBody>
      </p:sp>
      <p:sp>
        <p:nvSpPr>
          <p:cNvPr id="58" name="CuadroTexto 57"/>
          <p:cNvSpPr txBox="1"/>
          <p:nvPr/>
        </p:nvSpPr>
        <p:spPr>
          <a:xfrm>
            <a:off x="7719058" y="114470"/>
            <a:ext cx="1245738" cy="276999"/>
          </a:xfrm>
          <a:prstGeom prst="rect">
            <a:avLst/>
          </a:prstGeom>
          <a:noFill/>
        </p:spPr>
        <p:txBody>
          <a:bodyPr wrap="square" rtlCol="0">
            <a:spAutoFit/>
          </a:bodyPr>
          <a:lstStyle/>
          <a:p>
            <a:pPr algn="ctr"/>
            <a:r>
              <a:rPr lang="es-ES" sz="1200" b="1"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TEMARIO</a:t>
            </a:r>
          </a:p>
        </p:txBody>
      </p:sp>
      <p:pic>
        <p:nvPicPr>
          <p:cNvPr id="2" name="Picture 2" descr="https://www.informateoposiciones.es/userfiles/images/MicrosoftTeams-image%2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568" y="1099303"/>
            <a:ext cx="8562975" cy="5017118"/>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p:cNvSpPr/>
          <p:nvPr/>
        </p:nvSpPr>
        <p:spPr>
          <a:xfrm>
            <a:off x="5695340" y="3204839"/>
            <a:ext cx="1757225" cy="1882066"/>
          </a:xfrm>
          <a:prstGeom prst="rect">
            <a:avLst/>
          </a:prstGeom>
          <a:noFill/>
          <a:ln w="762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CuadroTexto 3">
            <a:extLst>
              <a:ext uri="{FF2B5EF4-FFF2-40B4-BE49-F238E27FC236}">
                <a16:creationId xmlns:a16="http://schemas.microsoft.com/office/drawing/2014/main" id="{17A0DC9C-9209-E262-956E-2F146BA61605}"/>
              </a:ext>
            </a:extLst>
          </p:cNvPr>
          <p:cNvSpPr txBox="1"/>
          <p:nvPr/>
        </p:nvSpPr>
        <p:spPr>
          <a:xfrm>
            <a:off x="2268732" y="507026"/>
            <a:ext cx="4920304" cy="523220"/>
          </a:xfrm>
          <a:prstGeom prst="rect">
            <a:avLst/>
          </a:prstGeom>
          <a:noFill/>
        </p:spPr>
        <p:txBody>
          <a:bodyPr wrap="square" rtlCol="0">
            <a:spAutoFit/>
          </a:bodyPr>
          <a:lstStyle/>
          <a:p>
            <a:r>
              <a:rPr lang="es-ES" dirty="0">
                <a:solidFill>
                  <a:schemeClr val="accent1"/>
                </a:solidFill>
              </a:rPr>
              <a:t>OEP 2020, 2021 Y 2022</a:t>
            </a:r>
          </a:p>
        </p:txBody>
      </p:sp>
    </p:spTree>
    <p:extLst>
      <p:ext uri="{BB962C8B-B14F-4D97-AF65-F5344CB8AC3E}">
        <p14:creationId xmlns:p14="http://schemas.microsoft.com/office/powerpoint/2010/main" val="2648369306"/>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Imagen 33"/>
          <p:cNvPicPr>
            <a:picLocks/>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t="1" r="55403" b="76612"/>
          <a:stretch/>
        </p:blipFill>
        <p:spPr>
          <a:xfrm>
            <a:off x="7317323" y="-696540"/>
            <a:ext cx="1719673" cy="1203566"/>
          </a:xfrm>
          <a:prstGeom prst="rect">
            <a:avLst/>
          </a:prstGeom>
        </p:spPr>
      </p:pic>
      <p:pic>
        <p:nvPicPr>
          <p:cNvPr id="40" name="Imagen 39"/>
          <p:cNvPicPr>
            <a:picLocks/>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t="1" r="32781" b="76612"/>
          <a:stretch/>
        </p:blipFill>
        <p:spPr>
          <a:xfrm>
            <a:off x="2796559" y="-696540"/>
            <a:ext cx="2592000" cy="1203566"/>
          </a:xfrm>
          <a:prstGeom prst="rect">
            <a:avLst/>
          </a:prstGeom>
        </p:spPr>
      </p:pic>
      <p:pic>
        <p:nvPicPr>
          <p:cNvPr id="39" name="Imagen 38"/>
          <p:cNvPicPr>
            <a:picLocks/>
          </p:cNvPicPr>
          <p:nvPr/>
        </p:nvPicPr>
        <p:blipFill rotWithShape="1">
          <a:blip r:embed="rId2">
            <a:duotone>
              <a:schemeClr val="accent5">
                <a:shade val="45000"/>
                <a:satMod val="135000"/>
              </a:schemeClr>
              <a:prstClr val="white"/>
            </a:duotone>
            <a:extLst>
              <a:ext uri="{28A0092B-C50C-407E-A947-70E740481C1C}">
                <a14:useLocalDpi xmlns:a14="http://schemas.microsoft.com/office/drawing/2010/main" val="0"/>
              </a:ext>
            </a:extLst>
          </a:blip>
          <a:srcRect t="1" r="32781" b="76612"/>
          <a:stretch/>
        </p:blipFill>
        <p:spPr>
          <a:xfrm>
            <a:off x="1289638" y="-696540"/>
            <a:ext cx="2592000" cy="1203566"/>
          </a:xfrm>
          <a:prstGeom prst="rect">
            <a:avLst/>
          </a:prstGeom>
        </p:spPr>
      </p:pic>
      <p:pic>
        <p:nvPicPr>
          <p:cNvPr id="41" name="Imagen 40"/>
          <p:cNvPicPr>
            <a:picLocks/>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t="1" r="32781" b="76612"/>
          <a:stretch/>
        </p:blipFill>
        <p:spPr>
          <a:xfrm>
            <a:off x="4303480" y="-696540"/>
            <a:ext cx="2592000" cy="1203566"/>
          </a:xfrm>
          <a:prstGeom prst="rect">
            <a:avLst/>
          </a:prstGeom>
        </p:spPr>
      </p:pic>
      <p:pic>
        <p:nvPicPr>
          <p:cNvPr id="42" name="Imagen 41"/>
          <p:cNvPicPr>
            <a:picLocks/>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t="1" r="32781" b="76612"/>
          <a:stretch/>
        </p:blipFill>
        <p:spPr>
          <a:xfrm>
            <a:off x="5810401" y="-696540"/>
            <a:ext cx="2592000" cy="1203566"/>
          </a:xfrm>
          <a:prstGeom prst="rect">
            <a:avLst/>
          </a:prstGeom>
        </p:spPr>
      </p:pic>
      <p:pic>
        <p:nvPicPr>
          <p:cNvPr id="13" name="Imagen 12"/>
          <p:cNvPicPr>
            <a:picLocks/>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t="1" r="32781" b="76612"/>
          <a:stretch/>
        </p:blipFill>
        <p:spPr>
          <a:xfrm>
            <a:off x="-217283" y="-696540"/>
            <a:ext cx="2592000" cy="1203566"/>
          </a:xfrm>
          <a:prstGeom prst="rect">
            <a:avLst/>
          </a:prstGeom>
        </p:spPr>
      </p:pic>
      <p:pic>
        <p:nvPicPr>
          <p:cNvPr id="20" name="Imagen 19"/>
          <p:cNvPicPr>
            <a:picLocks noChangeAspect="1"/>
          </p:cNvPicPr>
          <p:nvPr/>
        </p:nvPicPr>
        <p:blipFill rotWithShape="1">
          <a:blip r:embed="rId2">
            <a:duotone>
              <a:schemeClr val="accent5">
                <a:shade val="45000"/>
                <a:satMod val="135000"/>
              </a:schemeClr>
              <a:prstClr val="white"/>
            </a:duotone>
            <a:extLst>
              <a:ext uri="{28A0092B-C50C-407E-A947-70E740481C1C}">
                <a14:useLocalDpi xmlns:a14="http://schemas.microsoft.com/office/drawing/2010/main" val="0"/>
              </a:ext>
            </a:extLst>
          </a:blip>
          <a:srcRect l="46011" t="20206" b="76612"/>
          <a:stretch/>
        </p:blipFill>
        <p:spPr>
          <a:xfrm>
            <a:off x="2998119" y="343253"/>
            <a:ext cx="2697221" cy="163773"/>
          </a:xfrm>
          <a:prstGeom prst="rect">
            <a:avLst/>
          </a:prstGeom>
        </p:spPr>
      </p:pic>
      <p:pic>
        <p:nvPicPr>
          <p:cNvPr id="21" name="Imagen 20"/>
          <p:cNvPicPr>
            <a:picLocks noChangeAspect="1"/>
          </p:cNvPicPr>
          <p:nvPr/>
        </p:nvPicPr>
        <p:blipFill rotWithShape="1">
          <a:blip r:embed="rId2">
            <a:duotone>
              <a:schemeClr val="accent5">
                <a:shade val="45000"/>
                <a:satMod val="135000"/>
              </a:schemeClr>
              <a:prstClr val="white"/>
            </a:duotone>
            <a:extLst>
              <a:ext uri="{28A0092B-C50C-407E-A947-70E740481C1C}">
                <a14:useLocalDpi xmlns:a14="http://schemas.microsoft.com/office/drawing/2010/main" val="0"/>
              </a:ext>
            </a:extLst>
          </a:blip>
          <a:srcRect l="46011" t="20206" b="76612"/>
          <a:stretch/>
        </p:blipFill>
        <p:spPr>
          <a:xfrm>
            <a:off x="5130441" y="343252"/>
            <a:ext cx="2697221" cy="163774"/>
          </a:xfrm>
          <a:prstGeom prst="rect">
            <a:avLst/>
          </a:prstGeom>
        </p:spPr>
      </p:pic>
      <p:pic>
        <p:nvPicPr>
          <p:cNvPr id="22" name="Imagen 21"/>
          <p:cNvPicPr>
            <a:picLocks noChangeAspect="1"/>
          </p:cNvPicPr>
          <p:nvPr/>
        </p:nvPicPr>
        <p:blipFill rotWithShape="1">
          <a:blip r:embed="rId2">
            <a:duotone>
              <a:schemeClr val="accent5">
                <a:shade val="45000"/>
                <a:satMod val="135000"/>
              </a:schemeClr>
              <a:prstClr val="white"/>
            </a:duotone>
            <a:extLst>
              <a:ext uri="{28A0092B-C50C-407E-A947-70E740481C1C}">
                <a14:useLocalDpi xmlns:a14="http://schemas.microsoft.com/office/drawing/2010/main" val="0"/>
              </a:ext>
            </a:extLst>
          </a:blip>
          <a:srcRect l="46011" t="20205" b="76612"/>
          <a:stretch/>
        </p:blipFill>
        <p:spPr>
          <a:xfrm>
            <a:off x="6772345" y="343251"/>
            <a:ext cx="2697221" cy="163775"/>
          </a:xfrm>
          <a:prstGeom prst="rect">
            <a:avLst/>
          </a:prstGeom>
        </p:spPr>
      </p:pic>
      <p:pic>
        <p:nvPicPr>
          <p:cNvPr id="27" name="Imagen 26"/>
          <p:cNvPicPr>
            <a:picLocks noChangeAspect="1"/>
          </p:cNvPicPr>
          <p:nvPr/>
        </p:nvPicPr>
        <p:blipFill rotWithShape="1">
          <a:blip r:embed="rId2">
            <a:duotone>
              <a:schemeClr val="accent5">
                <a:shade val="45000"/>
                <a:satMod val="135000"/>
              </a:schemeClr>
              <a:prstClr val="white"/>
            </a:duotone>
            <a:extLst>
              <a:ext uri="{28A0092B-C50C-407E-A947-70E740481C1C}">
                <a14:useLocalDpi xmlns:a14="http://schemas.microsoft.com/office/drawing/2010/main" val="0"/>
              </a:ext>
            </a:extLst>
          </a:blip>
          <a:srcRect l="46011" t="20206" b="76612"/>
          <a:stretch/>
        </p:blipFill>
        <p:spPr>
          <a:xfrm>
            <a:off x="1776777" y="343253"/>
            <a:ext cx="2697221" cy="163773"/>
          </a:xfrm>
          <a:prstGeom prst="rect">
            <a:avLst/>
          </a:prstGeom>
        </p:spPr>
      </p:pic>
      <p:pic>
        <p:nvPicPr>
          <p:cNvPr id="18" name="Imagen 17"/>
          <p:cNvPicPr>
            <a:picLocks noChangeAspect="1"/>
          </p:cNvPicPr>
          <p:nvPr/>
        </p:nvPicPr>
        <p:blipFill rotWithShape="1">
          <a:blip r:embed="rId2">
            <a:duotone>
              <a:schemeClr val="accent5">
                <a:shade val="45000"/>
                <a:satMod val="135000"/>
              </a:schemeClr>
              <a:prstClr val="white"/>
            </a:duotone>
            <a:extLst>
              <a:ext uri="{28A0092B-C50C-407E-A947-70E740481C1C}">
                <a14:useLocalDpi xmlns:a14="http://schemas.microsoft.com/office/drawing/2010/main" val="0"/>
              </a:ext>
            </a:extLst>
          </a:blip>
          <a:srcRect l="46011" t="20206" b="76612"/>
          <a:stretch/>
        </p:blipFill>
        <p:spPr>
          <a:xfrm flipH="1">
            <a:off x="-302542" y="343253"/>
            <a:ext cx="2697221" cy="163773"/>
          </a:xfrm>
          <a:prstGeom prst="rect">
            <a:avLst/>
          </a:prstGeom>
        </p:spPr>
      </p:pic>
      <p:sp>
        <p:nvSpPr>
          <p:cNvPr id="80" name="CuadroTexto 79"/>
          <p:cNvSpPr txBox="1"/>
          <p:nvPr/>
        </p:nvSpPr>
        <p:spPr>
          <a:xfrm>
            <a:off x="56116" y="85735"/>
            <a:ext cx="1439281" cy="276999"/>
          </a:xfrm>
          <a:prstGeom prst="rect">
            <a:avLst/>
          </a:prstGeom>
          <a:noFill/>
        </p:spPr>
        <p:txBody>
          <a:bodyPr wrap="square" rtlCol="0">
            <a:spAutoFit/>
          </a:bodyPr>
          <a:lstStyle/>
          <a:p>
            <a:pPr algn="ctr"/>
            <a:r>
              <a:rPr lang="es-ES" sz="1200" b="1"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SOLICITUDES</a:t>
            </a:r>
          </a:p>
        </p:txBody>
      </p:sp>
      <p:sp>
        <p:nvSpPr>
          <p:cNvPr id="81" name="CuadroTexto 80"/>
          <p:cNvSpPr txBox="1"/>
          <p:nvPr/>
        </p:nvSpPr>
        <p:spPr>
          <a:xfrm>
            <a:off x="1558838" y="16460"/>
            <a:ext cx="1439281" cy="461665"/>
          </a:xfrm>
          <a:prstGeom prst="rect">
            <a:avLst/>
          </a:prstGeom>
          <a:noFill/>
        </p:spPr>
        <p:txBody>
          <a:bodyPr wrap="square" rtlCol="0">
            <a:spAutoFit/>
          </a:bodyPr>
          <a:lstStyle/>
          <a:p>
            <a:pPr algn="ctr"/>
            <a:r>
              <a:rPr lang="es-ES" sz="1200" b="1"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PLAZAS OFERTADAS</a:t>
            </a:r>
          </a:p>
        </p:txBody>
      </p:sp>
      <p:sp>
        <p:nvSpPr>
          <p:cNvPr id="82" name="CuadroTexto 81"/>
          <p:cNvSpPr txBox="1"/>
          <p:nvPr/>
        </p:nvSpPr>
        <p:spPr>
          <a:xfrm>
            <a:off x="3075775" y="25337"/>
            <a:ext cx="1439281" cy="461665"/>
          </a:xfrm>
          <a:prstGeom prst="rect">
            <a:avLst/>
          </a:prstGeom>
          <a:noFill/>
        </p:spPr>
        <p:txBody>
          <a:bodyPr wrap="square" rtlCol="0">
            <a:spAutoFit/>
          </a:bodyPr>
          <a:lstStyle/>
          <a:p>
            <a:pPr algn="ctr"/>
            <a:r>
              <a:rPr lang="es-ES" sz="1200" b="1"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PLAZAS CUBIERTAS</a:t>
            </a:r>
          </a:p>
        </p:txBody>
      </p:sp>
      <p:sp>
        <p:nvSpPr>
          <p:cNvPr id="83" name="CuadroTexto 82"/>
          <p:cNvSpPr txBox="1"/>
          <p:nvPr/>
        </p:nvSpPr>
        <p:spPr>
          <a:xfrm>
            <a:off x="4573356" y="94612"/>
            <a:ext cx="1439281" cy="276999"/>
          </a:xfrm>
          <a:prstGeom prst="rect">
            <a:avLst/>
          </a:prstGeom>
          <a:noFill/>
        </p:spPr>
        <p:txBody>
          <a:bodyPr wrap="square" rtlCol="0">
            <a:spAutoFit/>
          </a:bodyPr>
          <a:lstStyle/>
          <a:p>
            <a:pPr algn="ctr"/>
            <a:r>
              <a:rPr lang="es-ES" sz="1200" b="1"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DESTINOS</a:t>
            </a:r>
          </a:p>
        </p:txBody>
      </p:sp>
      <p:sp>
        <p:nvSpPr>
          <p:cNvPr id="84" name="CuadroTexto 83"/>
          <p:cNvSpPr txBox="1"/>
          <p:nvPr/>
        </p:nvSpPr>
        <p:spPr>
          <a:xfrm>
            <a:off x="6206827" y="79008"/>
            <a:ext cx="1245738" cy="276999"/>
          </a:xfrm>
          <a:prstGeom prst="rect">
            <a:avLst/>
          </a:prstGeom>
          <a:noFill/>
        </p:spPr>
        <p:txBody>
          <a:bodyPr wrap="square" rtlCol="0">
            <a:spAutoFit/>
          </a:bodyPr>
          <a:lstStyle/>
          <a:p>
            <a:pPr algn="ctr"/>
            <a:r>
              <a:rPr lang="es-ES" sz="1200" b="1"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EXÁMENES</a:t>
            </a:r>
          </a:p>
        </p:txBody>
      </p:sp>
      <p:sp>
        <p:nvSpPr>
          <p:cNvPr id="85" name="CuadroTexto 84"/>
          <p:cNvSpPr txBox="1"/>
          <p:nvPr/>
        </p:nvSpPr>
        <p:spPr>
          <a:xfrm>
            <a:off x="7719058" y="114470"/>
            <a:ext cx="1245738" cy="276999"/>
          </a:xfrm>
          <a:prstGeom prst="rect">
            <a:avLst/>
          </a:prstGeom>
          <a:noFill/>
        </p:spPr>
        <p:txBody>
          <a:bodyPr wrap="square" rtlCol="0">
            <a:spAutoFit/>
          </a:bodyPr>
          <a:lstStyle/>
          <a:p>
            <a:pPr algn="ctr"/>
            <a:r>
              <a:rPr lang="es-ES" sz="1200" b="1"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TEMARIO</a:t>
            </a:r>
          </a:p>
        </p:txBody>
      </p:sp>
      <p:graphicFrame>
        <p:nvGraphicFramePr>
          <p:cNvPr id="23" name="Gráfico 22"/>
          <p:cNvGraphicFramePr>
            <a:graphicFrameLocks/>
          </p:cNvGraphicFramePr>
          <p:nvPr>
            <p:extLst>
              <p:ext uri="{D42A27DB-BD31-4B8C-83A1-F6EECF244321}">
                <p14:modId xmlns:p14="http://schemas.microsoft.com/office/powerpoint/2010/main" val="151315472"/>
              </p:ext>
            </p:extLst>
          </p:nvPr>
        </p:nvGraphicFramePr>
        <p:xfrm>
          <a:off x="687772" y="584788"/>
          <a:ext cx="7484627" cy="571749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59394674"/>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Imagen 33"/>
          <p:cNvPicPr>
            <a:picLocks/>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t="1" r="55403" b="76612"/>
          <a:stretch/>
        </p:blipFill>
        <p:spPr>
          <a:xfrm>
            <a:off x="7317323" y="-696540"/>
            <a:ext cx="1719673" cy="1203566"/>
          </a:xfrm>
          <a:prstGeom prst="rect">
            <a:avLst/>
          </a:prstGeom>
        </p:spPr>
      </p:pic>
      <p:pic>
        <p:nvPicPr>
          <p:cNvPr id="40" name="Imagen 39"/>
          <p:cNvPicPr>
            <a:picLocks/>
          </p:cNvPicPr>
          <p:nvPr/>
        </p:nvPicPr>
        <p:blipFill rotWithShape="1">
          <a:blip r:embed="rId2">
            <a:duotone>
              <a:schemeClr val="accent5">
                <a:shade val="45000"/>
                <a:satMod val="135000"/>
              </a:schemeClr>
              <a:prstClr val="white"/>
            </a:duotone>
            <a:extLst>
              <a:ext uri="{28A0092B-C50C-407E-A947-70E740481C1C}">
                <a14:useLocalDpi xmlns:a14="http://schemas.microsoft.com/office/drawing/2010/main" val="0"/>
              </a:ext>
            </a:extLst>
          </a:blip>
          <a:srcRect t="1" r="32781" b="76612"/>
          <a:stretch/>
        </p:blipFill>
        <p:spPr>
          <a:xfrm>
            <a:off x="2796559" y="-696540"/>
            <a:ext cx="2592000" cy="1203566"/>
          </a:xfrm>
          <a:prstGeom prst="rect">
            <a:avLst/>
          </a:prstGeom>
        </p:spPr>
      </p:pic>
      <p:pic>
        <p:nvPicPr>
          <p:cNvPr id="39" name="Imagen 38"/>
          <p:cNvPicPr>
            <a:picLocks/>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t="1" r="32781" b="76612"/>
          <a:stretch/>
        </p:blipFill>
        <p:spPr>
          <a:xfrm>
            <a:off x="1289638" y="-696540"/>
            <a:ext cx="2592000" cy="1203566"/>
          </a:xfrm>
          <a:prstGeom prst="rect">
            <a:avLst/>
          </a:prstGeom>
        </p:spPr>
      </p:pic>
      <p:pic>
        <p:nvPicPr>
          <p:cNvPr id="41" name="Imagen 40"/>
          <p:cNvPicPr>
            <a:picLocks/>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t="1" r="32781" b="76612"/>
          <a:stretch/>
        </p:blipFill>
        <p:spPr>
          <a:xfrm>
            <a:off x="4303480" y="-696540"/>
            <a:ext cx="2592000" cy="1203566"/>
          </a:xfrm>
          <a:prstGeom prst="rect">
            <a:avLst/>
          </a:prstGeom>
        </p:spPr>
      </p:pic>
      <p:pic>
        <p:nvPicPr>
          <p:cNvPr id="42" name="Imagen 41"/>
          <p:cNvPicPr>
            <a:picLocks/>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t="1" r="32781" b="76612"/>
          <a:stretch/>
        </p:blipFill>
        <p:spPr>
          <a:xfrm>
            <a:off x="5810401" y="-696540"/>
            <a:ext cx="2592000" cy="1203566"/>
          </a:xfrm>
          <a:prstGeom prst="rect">
            <a:avLst/>
          </a:prstGeom>
        </p:spPr>
      </p:pic>
      <p:pic>
        <p:nvPicPr>
          <p:cNvPr id="13" name="Imagen 12"/>
          <p:cNvPicPr>
            <a:picLocks/>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t="1" r="32781" b="76612"/>
          <a:stretch/>
        </p:blipFill>
        <p:spPr>
          <a:xfrm>
            <a:off x="-217283" y="-696540"/>
            <a:ext cx="2592000" cy="1203566"/>
          </a:xfrm>
          <a:prstGeom prst="rect">
            <a:avLst/>
          </a:prstGeom>
        </p:spPr>
      </p:pic>
      <p:pic>
        <p:nvPicPr>
          <p:cNvPr id="20" name="Imagen 19"/>
          <p:cNvPicPr>
            <a:picLocks noChangeAspect="1"/>
          </p:cNvPicPr>
          <p:nvPr/>
        </p:nvPicPr>
        <p:blipFill rotWithShape="1">
          <a:blip r:embed="rId2">
            <a:duotone>
              <a:schemeClr val="accent5">
                <a:shade val="45000"/>
                <a:satMod val="135000"/>
              </a:schemeClr>
              <a:prstClr val="white"/>
            </a:duotone>
            <a:extLst>
              <a:ext uri="{28A0092B-C50C-407E-A947-70E740481C1C}">
                <a14:useLocalDpi xmlns:a14="http://schemas.microsoft.com/office/drawing/2010/main" val="0"/>
              </a:ext>
            </a:extLst>
          </a:blip>
          <a:srcRect l="46011" t="20206" b="76612"/>
          <a:stretch/>
        </p:blipFill>
        <p:spPr>
          <a:xfrm>
            <a:off x="2998119" y="343253"/>
            <a:ext cx="2697221" cy="163773"/>
          </a:xfrm>
          <a:prstGeom prst="rect">
            <a:avLst/>
          </a:prstGeom>
        </p:spPr>
      </p:pic>
      <p:pic>
        <p:nvPicPr>
          <p:cNvPr id="21" name="Imagen 20"/>
          <p:cNvPicPr>
            <a:picLocks noChangeAspect="1"/>
          </p:cNvPicPr>
          <p:nvPr/>
        </p:nvPicPr>
        <p:blipFill rotWithShape="1">
          <a:blip r:embed="rId2">
            <a:duotone>
              <a:schemeClr val="accent5">
                <a:shade val="45000"/>
                <a:satMod val="135000"/>
              </a:schemeClr>
              <a:prstClr val="white"/>
            </a:duotone>
            <a:extLst>
              <a:ext uri="{28A0092B-C50C-407E-A947-70E740481C1C}">
                <a14:useLocalDpi xmlns:a14="http://schemas.microsoft.com/office/drawing/2010/main" val="0"/>
              </a:ext>
            </a:extLst>
          </a:blip>
          <a:srcRect l="46011" t="20206" b="76612"/>
          <a:stretch/>
        </p:blipFill>
        <p:spPr>
          <a:xfrm>
            <a:off x="5130441" y="343252"/>
            <a:ext cx="2697221" cy="163774"/>
          </a:xfrm>
          <a:prstGeom prst="rect">
            <a:avLst/>
          </a:prstGeom>
        </p:spPr>
      </p:pic>
      <p:pic>
        <p:nvPicPr>
          <p:cNvPr id="22" name="Imagen 21"/>
          <p:cNvPicPr>
            <a:picLocks noChangeAspect="1"/>
          </p:cNvPicPr>
          <p:nvPr/>
        </p:nvPicPr>
        <p:blipFill rotWithShape="1">
          <a:blip r:embed="rId2">
            <a:duotone>
              <a:schemeClr val="accent5">
                <a:shade val="45000"/>
                <a:satMod val="135000"/>
              </a:schemeClr>
              <a:prstClr val="white"/>
            </a:duotone>
            <a:extLst>
              <a:ext uri="{28A0092B-C50C-407E-A947-70E740481C1C}">
                <a14:useLocalDpi xmlns:a14="http://schemas.microsoft.com/office/drawing/2010/main" val="0"/>
              </a:ext>
            </a:extLst>
          </a:blip>
          <a:srcRect l="46011" t="20205" b="76612"/>
          <a:stretch/>
        </p:blipFill>
        <p:spPr>
          <a:xfrm>
            <a:off x="6772345" y="343251"/>
            <a:ext cx="2697221" cy="163775"/>
          </a:xfrm>
          <a:prstGeom prst="rect">
            <a:avLst/>
          </a:prstGeom>
        </p:spPr>
      </p:pic>
      <p:pic>
        <p:nvPicPr>
          <p:cNvPr id="27" name="Imagen 26"/>
          <p:cNvPicPr>
            <a:picLocks noChangeAspect="1"/>
          </p:cNvPicPr>
          <p:nvPr/>
        </p:nvPicPr>
        <p:blipFill rotWithShape="1">
          <a:blip r:embed="rId2">
            <a:duotone>
              <a:schemeClr val="accent5">
                <a:shade val="45000"/>
                <a:satMod val="135000"/>
              </a:schemeClr>
              <a:prstClr val="white"/>
            </a:duotone>
            <a:extLst>
              <a:ext uri="{28A0092B-C50C-407E-A947-70E740481C1C}">
                <a14:useLocalDpi xmlns:a14="http://schemas.microsoft.com/office/drawing/2010/main" val="0"/>
              </a:ext>
            </a:extLst>
          </a:blip>
          <a:srcRect l="46011" t="20206" b="76612"/>
          <a:stretch/>
        </p:blipFill>
        <p:spPr>
          <a:xfrm>
            <a:off x="1776777" y="343253"/>
            <a:ext cx="2697221" cy="163773"/>
          </a:xfrm>
          <a:prstGeom prst="rect">
            <a:avLst/>
          </a:prstGeom>
        </p:spPr>
      </p:pic>
      <p:pic>
        <p:nvPicPr>
          <p:cNvPr id="18" name="Imagen 17"/>
          <p:cNvPicPr>
            <a:picLocks noChangeAspect="1"/>
          </p:cNvPicPr>
          <p:nvPr/>
        </p:nvPicPr>
        <p:blipFill rotWithShape="1">
          <a:blip r:embed="rId2">
            <a:duotone>
              <a:schemeClr val="accent5">
                <a:shade val="45000"/>
                <a:satMod val="135000"/>
              </a:schemeClr>
              <a:prstClr val="white"/>
            </a:duotone>
            <a:extLst>
              <a:ext uri="{28A0092B-C50C-407E-A947-70E740481C1C}">
                <a14:useLocalDpi xmlns:a14="http://schemas.microsoft.com/office/drawing/2010/main" val="0"/>
              </a:ext>
            </a:extLst>
          </a:blip>
          <a:srcRect l="46011" t="20206" b="76612"/>
          <a:stretch/>
        </p:blipFill>
        <p:spPr>
          <a:xfrm flipH="1">
            <a:off x="-302542" y="343253"/>
            <a:ext cx="2697221" cy="163773"/>
          </a:xfrm>
          <a:prstGeom prst="rect">
            <a:avLst/>
          </a:prstGeom>
        </p:spPr>
      </p:pic>
      <p:sp>
        <p:nvSpPr>
          <p:cNvPr id="3" name="AutoShape 4" descr="MANIFIESTO &quot;YO SOY DE LA CONCERTADA&quot; | Col·legi Puértolas Pard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30" name="CuadroTexto 29"/>
          <p:cNvSpPr txBox="1"/>
          <p:nvPr/>
        </p:nvSpPr>
        <p:spPr>
          <a:xfrm>
            <a:off x="56116" y="85735"/>
            <a:ext cx="1439281" cy="276999"/>
          </a:xfrm>
          <a:prstGeom prst="rect">
            <a:avLst/>
          </a:prstGeom>
          <a:noFill/>
        </p:spPr>
        <p:txBody>
          <a:bodyPr wrap="square" rtlCol="0">
            <a:spAutoFit/>
          </a:bodyPr>
          <a:lstStyle/>
          <a:p>
            <a:pPr algn="ctr"/>
            <a:r>
              <a:rPr lang="es-ES" sz="1200" b="1"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SOLICITUDES</a:t>
            </a:r>
          </a:p>
        </p:txBody>
      </p:sp>
      <p:sp>
        <p:nvSpPr>
          <p:cNvPr id="31" name="CuadroTexto 30"/>
          <p:cNvSpPr txBox="1"/>
          <p:nvPr/>
        </p:nvSpPr>
        <p:spPr>
          <a:xfrm>
            <a:off x="1558838" y="16460"/>
            <a:ext cx="1439281" cy="461665"/>
          </a:xfrm>
          <a:prstGeom prst="rect">
            <a:avLst/>
          </a:prstGeom>
          <a:noFill/>
        </p:spPr>
        <p:txBody>
          <a:bodyPr wrap="square" rtlCol="0">
            <a:spAutoFit/>
          </a:bodyPr>
          <a:lstStyle/>
          <a:p>
            <a:pPr algn="ctr"/>
            <a:r>
              <a:rPr lang="es-ES" sz="1200" b="1"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PLAZAS OFERTADAS</a:t>
            </a:r>
          </a:p>
        </p:txBody>
      </p:sp>
      <p:sp>
        <p:nvSpPr>
          <p:cNvPr id="32" name="CuadroTexto 31"/>
          <p:cNvSpPr txBox="1"/>
          <p:nvPr/>
        </p:nvSpPr>
        <p:spPr>
          <a:xfrm>
            <a:off x="3075775" y="25337"/>
            <a:ext cx="1439281" cy="461665"/>
          </a:xfrm>
          <a:prstGeom prst="rect">
            <a:avLst/>
          </a:prstGeom>
          <a:noFill/>
        </p:spPr>
        <p:txBody>
          <a:bodyPr wrap="square" rtlCol="0">
            <a:spAutoFit/>
          </a:bodyPr>
          <a:lstStyle/>
          <a:p>
            <a:pPr algn="ctr"/>
            <a:r>
              <a:rPr lang="es-ES" sz="1200" b="1"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PLAZAS CUBIERTAS</a:t>
            </a:r>
          </a:p>
        </p:txBody>
      </p:sp>
      <p:sp>
        <p:nvSpPr>
          <p:cNvPr id="33" name="CuadroTexto 32"/>
          <p:cNvSpPr txBox="1"/>
          <p:nvPr/>
        </p:nvSpPr>
        <p:spPr>
          <a:xfrm>
            <a:off x="4573356" y="94612"/>
            <a:ext cx="1439281" cy="276999"/>
          </a:xfrm>
          <a:prstGeom prst="rect">
            <a:avLst/>
          </a:prstGeom>
          <a:noFill/>
        </p:spPr>
        <p:txBody>
          <a:bodyPr wrap="square" rtlCol="0">
            <a:spAutoFit/>
          </a:bodyPr>
          <a:lstStyle/>
          <a:p>
            <a:pPr algn="ctr"/>
            <a:r>
              <a:rPr lang="es-ES" sz="1200" b="1"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DESTINOS</a:t>
            </a:r>
          </a:p>
        </p:txBody>
      </p:sp>
      <p:sp>
        <p:nvSpPr>
          <p:cNvPr id="35" name="CuadroTexto 34"/>
          <p:cNvSpPr txBox="1"/>
          <p:nvPr/>
        </p:nvSpPr>
        <p:spPr>
          <a:xfrm>
            <a:off x="6206827" y="79008"/>
            <a:ext cx="1245738" cy="276999"/>
          </a:xfrm>
          <a:prstGeom prst="rect">
            <a:avLst/>
          </a:prstGeom>
          <a:noFill/>
        </p:spPr>
        <p:txBody>
          <a:bodyPr wrap="square" rtlCol="0">
            <a:spAutoFit/>
          </a:bodyPr>
          <a:lstStyle/>
          <a:p>
            <a:pPr algn="ctr"/>
            <a:r>
              <a:rPr lang="es-ES" sz="1200" b="1"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EXÁMENES</a:t>
            </a:r>
          </a:p>
        </p:txBody>
      </p:sp>
      <p:sp>
        <p:nvSpPr>
          <p:cNvPr id="36" name="CuadroTexto 35"/>
          <p:cNvSpPr txBox="1"/>
          <p:nvPr/>
        </p:nvSpPr>
        <p:spPr>
          <a:xfrm>
            <a:off x="7719058" y="114470"/>
            <a:ext cx="1245738" cy="276999"/>
          </a:xfrm>
          <a:prstGeom prst="rect">
            <a:avLst/>
          </a:prstGeom>
          <a:noFill/>
        </p:spPr>
        <p:txBody>
          <a:bodyPr wrap="square" rtlCol="0">
            <a:spAutoFit/>
          </a:bodyPr>
          <a:lstStyle/>
          <a:p>
            <a:pPr algn="ctr"/>
            <a:r>
              <a:rPr lang="es-ES" sz="1200" b="1"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TEMARIO</a:t>
            </a:r>
          </a:p>
        </p:txBody>
      </p:sp>
      <p:graphicFrame>
        <p:nvGraphicFramePr>
          <p:cNvPr id="38" name="Gráfico 37"/>
          <p:cNvGraphicFramePr>
            <a:graphicFrameLocks/>
          </p:cNvGraphicFramePr>
          <p:nvPr>
            <p:extLst>
              <p:ext uri="{D42A27DB-BD31-4B8C-83A1-F6EECF244321}">
                <p14:modId xmlns:p14="http://schemas.microsoft.com/office/powerpoint/2010/main" val="826653845"/>
              </p:ext>
            </p:extLst>
          </p:nvPr>
        </p:nvGraphicFramePr>
        <p:xfrm>
          <a:off x="395536" y="626978"/>
          <a:ext cx="8136904" cy="557985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95160312"/>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Imagen 33"/>
          <p:cNvPicPr>
            <a:picLocks/>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t="1" r="55403" b="76612"/>
          <a:stretch/>
        </p:blipFill>
        <p:spPr>
          <a:xfrm>
            <a:off x="7317323" y="-696540"/>
            <a:ext cx="1719673" cy="1203566"/>
          </a:xfrm>
          <a:prstGeom prst="rect">
            <a:avLst/>
          </a:prstGeom>
        </p:spPr>
      </p:pic>
      <p:pic>
        <p:nvPicPr>
          <p:cNvPr id="40" name="Imagen 39"/>
          <p:cNvPicPr>
            <a:picLocks/>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t="1" r="32781" b="76612"/>
          <a:stretch/>
        </p:blipFill>
        <p:spPr>
          <a:xfrm>
            <a:off x="2796559" y="-696540"/>
            <a:ext cx="2592000" cy="1203566"/>
          </a:xfrm>
          <a:prstGeom prst="rect">
            <a:avLst/>
          </a:prstGeom>
        </p:spPr>
      </p:pic>
      <p:pic>
        <p:nvPicPr>
          <p:cNvPr id="39" name="Imagen 38"/>
          <p:cNvPicPr>
            <a:picLocks/>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t="1" r="32781" b="76612"/>
          <a:stretch/>
        </p:blipFill>
        <p:spPr>
          <a:xfrm>
            <a:off x="1289638" y="-696540"/>
            <a:ext cx="2592000" cy="1203566"/>
          </a:xfrm>
          <a:prstGeom prst="rect">
            <a:avLst/>
          </a:prstGeom>
        </p:spPr>
      </p:pic>
      <p:pic>
        <p:nvPicPr>
          <p:cNvPr id="41" name="Imagen 40"/>
          <p:cNvPicPr>
            <a:picLocks/>
          </p:cNvPicPr>
          <p:nvPr/>
        </p:nvPicPr>
        <p:blipFill rotWithShape="1">
          <a:blip r:embed="rId2">
            <a:duotone>
              <a:schemeClr val="accent5">
                <a:shade val="45000"/>
                <a:satMod val="135000"/>
              </a:schemeClr>
              <a:prstClr val="white"/>
            </a:duotone>
            <a:extLst>
              <a:ext uri="{28A0092B-C50C-407E-A947-70E740481C1C}">
                <a14:useLocalDpi xmlns:a14="http://schemas.microsoft.com/office/drawing/2010/main" val="0"/>
              </a:ext>
            </a:extLst>
          </a:blip>
          <a:srcRect t="1" r="32781" b="76612"/>
          <a:stretch/>
        </p:blipFill>
        <p:spPr>
          <a:xfrm>
            <a:off x="4303480" y="-696540"/>
            <a:ext cx="2592000" cy="1203566"/>
          </a:xfrm>
          <a:prstGeom prst="rect">
            <a:avLst/>
          </a:prstGeom>
        </p:spPr>
      </p:pic>
      <p:pic>
        <p:nvPicPr>
          <p:cNvPr id="42" name="Imagen 41"/>
          <p:cNvPicPr>
            <a:picLocks/>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t="1" r="32781" b="76612"/>
          <a:stretch/>
        </p:blipFill>
        <p:spPr>
          <a:xfrm>
            <a:off x="5810401" y="-696540"/>
            <a:ext cx="2592000" cy="1203566"/>
          </a:xfrm>
          <a:prstGeom prst="rect">
            <a:avLst/>
          </a:prstGeom>
        </p:spPr>
      </p:pic>
      <p:pic>
        <p:nvPicPr>
          <p:cNvPr id="13" name="Imagen 12"/>
          <p:cNvPicPr>
            <a:picLocks/>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t="1" r="32781" b="76612"/>
          <a:stretch/>
        </p:blipFill>
        <p:spPr>
          <a:xfrm>
            <a:off x="-217283" y="-696540"/>
            <a:ext cx="2592000" cy="1203566"/>
          </a:xfrm>
          <a:prstGeom prst="rect">
            <a:avLst/>
          </a:prstGeom>
        </p:spPr>
      </p:pic>
      <p:pic>
        <p:nvPicPr>
          <p:cNvPr id="20" name="Imagen 19"/>
          <p:cNvPicPr>
            <a:picLocks noChangeAspect="1"/>
          </p:cNvPicPr>
          <p:nvPr/>
        </p:nvPicPr>
        <p:blipFill rotWithShape="1">
          <a:blip r:embed="rId2">
            <a:duotone>
              <a:schemeClr val="accent5">
                <a:shade val="45000"/>
                <a:satMod val="135000"/>
              </a:schemeClr>
              <a:prstClr val="white"/>
            </a:duotone>
            <a:extLst>
              <a:ext uri="{28A0092B-C50C-407E-A947-70E740481C1C}">
                <a14:useLocalDpi xmlns:a14="http://schemas.microsoft.com/office/drawing/2010/main" val="0"/>
              </a:ext>
            </a:extLst>
          </a:blip>
          <a:srcRect l="46011" t="20206" b="76612"/>
          <a:stretch/>
        </p:blipFill>
        <p:spPr>
          <a:xfrm>
            <a:off x="2998119" y="343253"/>
            <a:ext cx="2697221" cy="163773"/>
          </a:xfrm>
          <a:prstGeom prst="rect">
            <a:avLst/>
          </a:prstGeom>
        </p:spPr>
      </p:pic>
      <p:pic>
        <p:nvPicPr>
          <p:cNvPr id="21" name="Imagen 20"/>
          <p:cNvPicPr>
            <a:picLocks noChangeAspect="1"/>
          </p:cNvPicPr>
          <p:nvPr/>
        </p:nvPicPr>
        <p:blipFill rotWithShape="1">
          <a:blip r:embed="rId2">
            <a:duotone>
              <a:schemeClr val="accent5">
                <a:shade val="45000"/>
                <a:satMod val="135000"/>
              </a:schemeClr>
              <a:prstClr val="white"/>
            </a:duotone>
            <a:extLst>
              <a:ext uri="{28A0092B-C50C-407E-A947-70E740481C1C}">
                <a14:useLocalDpi xmlns:a14="http://schemas.microsoft.com/office/drawing/2010/main" val="0"/>
              </a:ext>
            </a:extLst>
          </a:blip>
          <a:srcRect l="46011" t="20206" b="76612"/>
          <a:stretch/>
        </p:blipFill>
        <p:spPr>
          <a:xfrm>
            <a:off x="5130441" y="343252"/>
            <a:ext cx="2697221" cy="163774"/>
          </a:xfrm>
          <a:prstGeom prst="rect">
            <a:avLst/>
          </a:prstGeom>
        </p:spPr>
      </p:pic>
      <p:pic>
        <p:nvPicPr>
          <p:cNvPr id="22" name="Imagen 21"/>
          <p:cNvPicPr>
            <a:picLocks noChangeAspect="1"/>
          </p:cNvPicPr>
          <p:nvPr/>
        </p:nvPicPr>
        <p:blipFill rotWithShape="1">
          <a:blip r:embed="rId2">
            <a:duotone>
              <a:schemeClr val="accent5">
                <a:shade val="45000"/>
                <a:satMod val="135000"/>
              </a:schemeClr>
              <a:prstClr val="white"/>
            </a:duotone>
            <a:extLst>
              <a:ext uri="{28A0092B-C50C-407E-A947-70E740481C1C}">
                <a14:useLocalDpi xmlns:a14="http://schemas.microsoft.com/office/drawing/2010/main" val="0"/>
              </a:ext>
            </a:extLst>
          </a:blip>
          <a:srcRect l="46011" t="20205" b="76612"/>
          <a:stretch/>
        </p:blipFill>
        <p:spPr>
          <a:xfrm>
            <a:off x="6772345" y="343251"/>
            <a:ext cx="2697221" cy="163775"/>
          </a:xfrm>
          <a:prstGeom prst="rect">
            <a:avLst/>
          </a:prstGeom>
        </p:spPr>
      </p:pic>
      <p:pic>
        <p:nvPicPr>
          <p:cNvPr id="27" name="Imagen 26"/>
          <p:cNvPicPr>
            <a:picLocks noChangeAspect="1"/>
          </p:cNvPicPr>
          <p:nvPr/>
        </p:nvPicPr>
        <p:blipFill rotWithShape="1">
          <a:blip r:embed="rId2">
            <a:duotone>
              <a:schemeClr val="accent5">
                <a:shade val="45000"/>
                <a:satMod val="135000"/>
              </a:schemeClr>
              <a:prstClr val="white"/>
            </a:duotone>
            <a:extLst>
              <a:ext uri="{28A0092B-C50C-407E-A947-70E740481C1C}">
                <a14:useLocalDpi xmlns:a14="http://schemas.microsoft.com/office/drawing/2010/main" val="0"/>
              </a:ext>
            </a:extLst>
          </a:blip>
          <a:srcRect l="46011" t="20206" b="76612"/>
          <a:stretch/>
        </p:blipFill>
        <p:spPr>
          <a:xfrm>
            <a:off x="1776777" y="343253"/>
            <a:ext cx="2697221" cy="163773"/>
          </a:xfrm>
          <a:prstGeom prst="rect">
            <a:avLst/>
          </a:prstGeom>
        </p:spPr>
      </p:pic>
      <p:pic>
        <p:nvPicPr>
          <p:cNvPr id="18" name="Imagen 17"/>
          <p:cNvPicPr>
            <a:picLocks noChangeAspect="1"/>
          </p:cNvPicPr>
          <p:nvPr/>
        </p:nvPicPr>
        <p:blipFill rotWithShape="1">
          <a:blip r:embed="rId2">
            <a:duotone>
              <a:schemeClr val="accent5">
                <a:shade val="45000"/>
                <a:satMod val="135000"/>
              </a:schemeClr>
              <a:prstClr val="white"/>
            </a:duotone>
            <a:extLst>
              <a:ext uri="{28A0092B-C50C-407E-A947-70E740481C1C}">
                <a14:useLocalDpi xmlns:a14="http://schemas.microsoft.com/office/drawing/2010/main" val="0"/>
              </a:ext>
            </a:extLst>
          </a:blip>
          <a:srcRect l="46011" t="20206" b="76612"/>
          <a:stretch/>
        </p:blipFill>
        <p:spPr>
          <a:xfrm flipH="1">
            <a:off x="-302542" y="343253"/>
            <a:ext cx="2697221" cy="163773"/>
          </a:xfrm>
          <a:prstGeom prst="rect">
            <a:avLst/>
          </a:prstGeom>
        </p:spPr>
      </p:pic>
      <p:sp>
        <p:nvSpPr>
          <p:cNvPr id="31" name="CuadroTexto 30"/>
          <p:cNvSpPr txBox="1"/>
          <p:nvPr/>
        </p:nvSpPr>
        <p:spPr>
          <a:xfrm>
            <a:off x="56116" y="85735"/>
            <a:ext cx="1439281" cy="276999"/>
          </a:xfrm>
          <a:prstGeom prst="rect">
            <a:avLst/>
          </a:prstGeom>
          <a:noFill/>
        </p:spPr>
        <p:txBody>
          <a:bodyPr wrap="square" rtlCol="0">
            <a:spAutoFit/>
          </a:bodyPr>
          <a:lstStyle/>
          <a:p>
            <a:pPr algn="ctr"/>
            <a:r>
              <a:rPr lang="es-ES" sz="1200" b="1"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SOLICITUDES</a:t>
            </a:r>
          </a:p>
        </p:txBody>
      </p:sp>
      <p:sp>
        <p:nvSpPr>
          <p:cNvPr id="32" name="CuadroTexto 31"/>
          <p:cNvSpPr txBox="1"/>
          <p:nvPr/>
        </p:nvSpPr>
        <p:spPr>
          <a:xfrm>
            <a:off x="1558838" y="16460"/>
            <a:ext cx="1439281" cy="461665"/>
          </a:xfrm>
          <a:prstGeom prst="rect">
            <a:avLst/>
          </a:prstGeom>
          <a:noFill/>
        </p:spPr>
        <p:txBody>
          <a:bodyPr wrap="square" rtlCol="0">
            <a:spAutoFit/>
          </a:bodyPr>
          <a:lstStyle/>
          <a:p>
            <a:pPr algn="ctr"/>
            <a:r>
              <a:rPr lang="es-ES" sz="1200" b="1"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PLAZAS OFERTADAS</a:t>
            </a:r>
          </a:p>
        </p:txBody>
      </p:sp>
      <p:sp>
        <p:nvSpPr>
          <p:cNvPr id="33" name="CuadroTexto 32"/>
          <p:cNvSpPr txBox="1"/>
          <p:nvPr/>
        </p:nvSpPr>
        <p:spPr>
          <a:xfrm>
            <a:off x="3075775" y="25337"/>
            <a:ext cx="1439281" cy="461665"/>
          </a:xfrm>
          <a:prstGeom prst="rect">
            <a:avLst/>
          </a:prstGeom>
          <a:noFill/>
        </p:spPr>
        <p:txBody>
          <a:bodyPr wrap="square" rtlCol="0">
            <a:spAutoFit/>
          </a:bodyPr>
          <a:lstStyle/>
          <a:p>
            <a:pPr algn="ctr"/>
            <a:r>
              <a:rPr lang="es-ES" sz="1200" b="1"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PLAZAS CUBIERTAS</a:t>
            </a:r>
          </a:p>
        </p:txBody>
      </p:sp>
      <p:sp>
        <p:nvSpPr>
          <p:cNvPr id="35" name="CuadroTexto 34"/>
          <p:cNvSpPr txBox="1"/>
          <p:nvPr/>
        </p:nvSpPr>
        <p:spPr>
          <a:xfrm>
            <a:off x="4573356" y="94612"/>
            <a:ext cx="1439281" cy="276999"/>
          </a:xfrm>
          <a:prstGeom prst="rect">
            <a:avLst/>
          </a:prstGeom>
          <a:noFill/>
        </p:spPr>
        <p:txBody>
          <a:bodyPr wrap="square" rtlCol="0">
            <a:spAutoFit/>
          </a:bodyPr>
          <a:lstStyle/>
          <a:p>
            <a:pPr algn="ctr"/>
            <a:r>
              <a:rPr lang="es-ES" sz="1200" b="1"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DESTINOS</a:t>
            </a:r>
          </a:p>
        </p:txBody>
      </p:sp>
      <p:sp>
        <p:nvSpPr>
          <p:cNvPr id="36" name="CuadroTexto 35"/>
          <p:cNvSpPr txBox="1"/>
          <p:nvPr/>
        </p:nvSpPr>
        <p:spPr>
          <a:xfrm>
            <a:off x="6206827" y="79008"/>
            <a:ext cx="1245738" cy="276999"/>
          </a:xfrm>
          <a:prstGeom prst="rect">
            <a:avLst/>
          </a:prstGeom>
          <a:noFill/>
        </p:spPr>
        <p:txBody>
          <a:bodyPr wrap="square" rtlCol="0">
            <a:spAutoFit/>
          </a:bodyPr>
          <a:lstStyle/>
          <a:p>
            <a:pPr algn="ctr"/>
            <a:r>
              <a:rPr lang="es-ES" sz="1200" b="1"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EXÁMENES</a:t>
            </a:r>
          </a:p>
        </p:txBody>
      </p:sp>
      <p:sp>
        <p:nvSpPr>
          <p:cNvPr id="37" name="CuadroTexto 36"/>
          <p:cNvSpPr txBox="1"/>
          <p:nvPr/>
        </p:nvSpPr>
        <p:spPr>
          <a:xfrm>
            <a:off x="7719058" y="114470"/>
            <a:ext cx="1245738" cy="276999"/>
          </a:xfrm>
          <a:prstGeom prst="rect">
            <a:avLst/>
          </a:prstGeom>
          <a:noFill/>
        </p:spPr>
        <p:txBody>
          <a:bodyPr wrap="square" rtlCol="0">
            <a:spAutoFit/>
          </a:bodyPr>
          <a:lstStyle/>
          <a:p>
            <a:pPr algn="ctr"/>
            <a:r>
              <a:rPr lang="es-ES" sz="1200" b="1"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TEMARIO</a:t>
            </a:r>
          </a:p>
        </p:txBody>
      </p:sp>
      <p:sp>
        <p:nvSpPr>
          <p:cNvPr id="38" name="Rectángulo 37"/>
          <p:cNvSpPr/>
          <p:nvPr/>
        </p:nvSpPr>
        <p:spPr>
          <a:xfrm>
            <a:off x="115519" y="654932"/>
            <a:ext cx="9209009" cy="671979"/>
          </a:xfrm>
          <a:prstGeom prst="rect">
            <a:avLst/>
          </a:prstGeom>
          <a:noFill/>
          <a:ln w="38100"/>
        </p:spPr>
        <p:style>
          <a:lnRef idx="2">
            <a:schemeClr val="accent1"/>
          </a:lnRef>
          <a:fillRef idx="1">
            <a:schemeClr val="lt1"/>
          </a:fillRef>
          <a:effectRef idx="0">
            <a:schemeClr val="accent1"/>
          </a:effectRef>
          <a:fontRef idx="minor">
            <a:schemeClr val="dk1"/>
          </a:fontRef>
        </p:style>
        <p:txBody>
          <a:bodyPr wrap="square">
            <a:spAutoFit/>
          </a:bodyPr>
          <a:lstStyle/>
          <a:p>
            <a:pPr algn="ctr">
              <a:lnSpc>
                <a:spcPct val="150000"/>
              </a:lnSpc>
            </a:pPr>
            <a:r>
              <a:rPr lang="es-ES" b="1" dirty="0"/>
              <a:t>DESTINOS CUERPO DE GESTIÓN - OEP 2019</a:t>
            </a:r>
          </a:p>
        </p:txBody>
      </p:sp>
      <p:pic>
        <p:nvPicPr>
          <p:cNvPr id="53" name="Picture 4" descr="MAPAS DE ESPAÑA DE COMUNIDADES AUTÓNOMAS Y PROVINCIAS | JUGANDO Y  APRENDIENDO"/>
          <p:cNvPicPr>
            <a:picLocks noChangeAspect="1" noChangeArrowheads="1"/>
          </p:cNvPicPr>
          <p:nvPr/>
        </p:nvPicPr>
        <p:blipFill rotWithShape="1">
          <a:blip r:embed="rId3">
            <a:extLst>
              <a:ext uri="{28A0092B-C50C-407E-A947-70E740481C1C}">
                <a14:useLocalDpi xmlns:a14="http://schemas.microsoft.com/office/drawing/2010/main" val="0"/>
              </a:ext>
            </a:extLst>
          </a:blip>
          <a:srcRect l="21101" t="27075" r="70455" b="59948"/>
          <a:stretch/>
        </p:blipFill>
        <p:spPr bwMode="auto">
          <a:xfrm>
            <a:off x="2945219" y="-1935126"/>
            <a:ext cx="1116418" cy="1201480"/>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4" descr="MAPAS DE ESPAÑA DE COMUNIDADES AUTÓNOMAS Y PROVINCIAS | JUGANDO Y  APRENDIENDO"/>
          <p:cNvPicPr>
            <a:picLocks noChangeAspect="1" noChangeArrowheads="1"/>
          </p:cNvPicPr>
          <p:nvPr/>
        </p:nvPicPr>
        <p:blipFill rotWithShape="1">
          <a:blip r:embed="rId3">
            <a:extLst>
              <a:ext uri="{28A0092B-C50C-407E-A947-70E740481C1C}">
                <a14:useLocalDpi xmlns:a14="http://schemas.microsoft.com/office/drawing/2010/main" val="0"/>
              </a:ext>
            </a:extLst>
          </a:blip>
          <a:srcRect l="21101" t="27075" r="70455" b="59948"/>
          <a:stretch/>
        </p:blipFill>
        <p:spPr bwMode="auto">
          <a:xfrm>
            <a:off x="3097619" y="-1782726"/>
            <a:ext cx="1116418" cy="1201480"/>
          </a:xfrm>
          <a:prstGeom prst="rect">
            <a:avLst/>
          </a:prstGeom>
          <a:noFill/>
          <a:extLst>
            <a:ext uri="{909E8E84-426E-40DD-AFC4-6F175D3DCCD1}">
              <a14:hiddenFill xmlns:a14="http://schemas.microsoft.com/office/drawing/2010/main">
                <a:solidFill>
                  <a:srgbClr val="FFFFFF"/>
                </a:solidFill>
              </a14:hiddenFill>
            </a:ext>
          </a:extLst>
        </p:spPr>
      </p:pic>
      <p:sp>
        <p:nvSpPr>
          <p:cNvPr id="94" name="CuadroTexto 93"/>
          <p:cNvSpPr txBox="1"/>
          <p:nvPr/>
        </p:nvSpPr>
        <p:spPr>
          <a:xfrm>
            <a:off x="5845369" y="4200081"/>
            <a:ext cx="325103" cy="307777"/>
          </a:xfrm>
          <a:prstGeom prst="rect">
            <a:avLst/>
          </a:prstGeom>
          <a:noFill/>
        </p:spPr>
        <p:txBody>
          <a:bodyPr wrap="square" rtlCol="0">
            <a:spAutoFit/>
          </a:bodyPr>
          <a:lstStyle/>
          <a:p>
            <a:pPr algn="ctr"/>
            <a:r>
              <a:rPr lang="es-ES" sz="1400" b="1" dirty="0">
                <a:solidFill>
                  <a:srgbClr val="FF0000"/>
                </a:solidFill>
              </a:rPr>
              <a:t>7</a:t>
            </a:r>
          </a:p>
        </p:txBody>
      </p:sp>
      <p:grpSp>
        <p:nvGrpSpPr>
          <p:cNvPr id="6" name="Grupo 5"/>
          <p:cNvGrpSpPr/>
          <p:nvPr/>
        </p:nvGrpSpPr>
        <p:grpSpPr>
          <a:xfrm>
            <a:off x="890465" y="1395798"/>
            <a:ext cx="7511936" cy="5289086"/>
            <a:chOff x="890465" y="1395798"/>
            <a:chExt cx="7511936" cy="5289086"/>
          </a:xfrm>
        </p:grpSpPr>
        <p:grpSp>
          <p:nvGrpSpPr>
            <p:cNvPr id="5" name="Grupo 4"/>
            <p:cNvGrpSpPr/>
            <p:nvPr/>
          </p:nvGrpSpPr>
          <p:grpSpPr>
            <a:xfrm>
              <a:off x="890465" y="1395798"/>
              <a:ext cx="7511936" cy="5289086"/>
              <a:chOff x="890465" y="1395798"/>
              <a:chExt cx="7511936" cy="5289086"/>
            </a:xfrm>
          </p:grpSpPr>
          <p:grpSp>
            <p:nvGrpSpPr>
              <p:cNvPr id="3" name="Grupo 2"/>
              <p:cNvGrpSpPr/>
              <p:nvPr/>
            </p:nvGrpSpPr>
            <p:grpSpPr>
              <a:xfrm>
                <a:off x="890465" y="1395798"/>
                <a:ext cx="7511936" cy="5289086"/>
                <a:chOff x="1031563" y="1289135"/>
                <a:chExt cx="6827830" cy="4781449"/>
              </a:xfrm>
            </p:grpSpPr>
            <p:pic>
              <p:nvPicPr>
                <p:cNvPr id="3074" name="Picture 2" descr="MAPAS DE ESPAÑA DE COMUNIDADES AUTÓNOMAS Y PROVINCIAS | JUGANDO Y  APRENDIEND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1563" y="1289135"/>
                  <a:ext cx="6827830" cy="478144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MAPAS DE ESPAÑA DE COMUNIDADES AUTÓNOMAS Y PROVINCIAS | JUGANDO Y  APRENDIENDO"/>
                <p:cNvPicPr>
                  <a:picLocks noChangeAspect="1" noChangeArrowheads="1"/>
                </p:cNvPicPr>
                <p:nvPr/>
              </p:nvPicPr>
              <p:blipFill rotWithShape="1">
                <a:blip r:embed="rId3">
                  <a:extLst>
                    <a:ext uri="{28A0092B-C50C-407E-A947-70E740481C1C}">
                      <a14:useLocalDpi xmlns:a14="http://schemas.microsoft.com/office/drawing/2010/main" val="0"/>
                    </a:ext>
                  </a:extLst>
                </a:blip>
                <a:srcRect l="21101" t="27075" r="70455" b="59948"/>
                <a:stretch/>
              </p:blipFill>
              <p:spPr bwMode="auto">
                <a:xfrm>
                  <a:off x="5816571" y="1344132"/>
                  <a:ext cx="1225947" cy="420873"/>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4" descr="MAPAS DE ESPAÑA DE COMUNIDADES AUTÓNOMAS Y PROVINCIAS | JUGANDO Y  APRENDIENDO"/>
                <p:cNvPicPr>
                  <a:picLocks noChangeAspect="1" noChangeArrowheads="1"/>
                </p:cNvPicPr>
                <p:nvPr/>
              </p:nvPicPr>
              <p:blipFill rotWithShape="1">
                <a:blip r:embed="rId3">
                  <a:extLst>
                    <a:ext uri="{28A0092B-C50C-407E-A947-70E740481C1C}">
                      <a14:useLocalDpi xmlns:a14="http://schemas.microsoft.com/office/drawing/2010/main" val="0"/>
                    </a:ext>
                  </a:extLst>
                </a:blip>
                <a:srcRect l="21101" t="27075" r="70455" b="59948"/>
                <a:stretch/>
              </p:blipFill>
              <p:spPr bwMode="auto">
                <a:xfrm>
                  <a:off x="2456405" y="3079119"/>
                  <a:ext cx="313129" cy="1201480"/>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4" descr="MAPAS DE ESPAÑA DE COMUNIDADES AUTÓNOMAS Y PROVINCIAS | JUGANDO Y  APRENDIENDO"/>
                <p:cNvPicPr>
                  <a:picLocks noChangeAspect="1" noChangeArrowheads="1"/>
                </p:cNvPicPr>
                <p:nvPr/>
              </p:nvPicPr>
              <p:blipFill rotWithShape="1">
                <a:blip r:embed="rId3">
                  <a:extLst>
                    <a:ext uri="{28A0092B-C50C-407E-A947-70E740481C1C}">
                      <a14:useLocalDpi xmlns:a14="http://schemas.microsoft.com/office/drawing/2010/main" val="0"/>
                    </a:ext>
                  </a:extLst>
                </a:blip>
                <a:srcRect l="21101" t="27075" r="70455" b="59948"/>
                <a:stretch/>
              </p:blipFill>
              <p:spPr bwMode="auto">
                <a:xfrm>
                  <a:off x="6168727" y="5510788"/>
                  <a:ext cx="1652566" cy="439637"/>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4" descr="MAPAS DE ESPAÑA DE COMUNIDADES AUTÓNOMAS Y PROVINCIAS | JUGANDO Y  APRENDIENDO"/>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1101" t="27075" r="70455" b="59948"/>
                <a:stretch/>
              </p:blipFill>
              <p:spPr bwMode="auto">
                <a:xfrm>
                  <a:off x="3442912" y="5915025"/>
                  <a:ext cx="415315" cy="121125"/>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CuadroTexto 3"/>
              <p:cNvSpPr txBox="1"/>
              <p:nvPr/>
            </p:nvSpPr>
            <p:spPr>
              <a:xfrm>
                <a:off x="4518633" y="6065656"/>
                <a:ext cx="923043" cy="446276"/>
              </a:xfrm>
              <a:prstGeom prst="rect">
                <a:avLst/>
              </a:prstGeom>
              <a:noFill/>
            </p:spPr>
            <p:txBody>
              <a:bodyPr wrap="square" rtlCol="0">
                <a:spAutoFit/>
              </a:bodyPr>
              <a:lstStyle/>
              <a:p>
                <a:pPr algn="ctr"/>
                <a:r>
                  <a:rPr lang="es-ES" sz="900" dirty="0"/>
                  <a:t>Melilla</a:t>
                </a:r>
              </a:p>
              <a:p>
                <a:pPr algn="ctr"/>
                <a:r>
                  <a:rPr lang="es-ES" sz="1400" b="1" dirty="0">
                    <a:solidFill>
                      <a:srgbClr val="FF0000"/>
                    </a:solidFill>
                  </a:rPr>
                  <a:t>3</a:t>
                </a:r>
              </a:p>
            </p:txBody>
          </p:sp>
          <p:sp>
            <p:nvSpPr>
              <p:cNvPr id="57" name="CuadroTexto 56"/>
              <p:cNvSpPr txBox="1"/>
              <p:nvPr/>
            </p:nvSpPr>
            <p:spPr>
              <a:xfrm>
                <a:off x="1342745" y="6244191"/>
                <a:ext cx="541197" cy="307777"/>
              </a:xfrm>
              <a:prstGeom prst="rect">
                <a:avLst/>
              </a:prstGeom>
              <a:noFill/>
            </p:spPr>
            <p:txBody>
              <a:bodyPr wrap="square" rtlCol="0">
                <a:spAutoFit/>
              </a:bodyPr>
              <a:lstStyle/>
              <a:p>
                <a:pPr algn="ctr"/>
                <a:r>
                  <a:rPr lang="es-ES" sz="1400" b="1" dirty="0">
                    <a:solidFill>
                      <a:srgbClr val="FF0000"/>
                    </a:solidFill>
                  </a:rPr>
                  <a:t>10</a:t>
                </a:r>
              </a:p>
            </p:txBody>
          </p:sp>
          <p:sp>
            <p:nvSpPr>
              <p:cNvPr id="58" name="CuadroTexto 57"/>
              <p:cNvSpPr txBox="1"/>
              <p:nvPr/>
            </p:nvSpPr>
            <p:spPr>
              <a:xfrm>
                <a:off x="2627784" y="6134905"/>
                <a:ext cx="447992" cy="307777"/>
              </a:xfrm>
              <a:prstGeom prst="rect">
                <a:avLst/>
              </a:prstGeom>
              <a:noFill/>
            </p:spPr>
            <p:txBody>
              <a:bodyPr wrap="square" rtlCol="0">
                <a:spAutoFit/>
              </a:bodyPr>
              <a:lstStyle/>
              <a:p>
                <a:pPr algn="ctr"/>
                <a:r>
                  <a:rPr lang="es-ES" sz="1400" b="1" dirty="0">
                    <a:solidFill>
                      <a:srgbClr val="FF0000"/>
                    </a:solidFill>
                  </a:rPr>
                  <a:t>11</a:t>
                </a:r>
              </a:p>
            </p:txBody>
          </p:sp>
          <p:sp>
            <p:nvSpPr>
              <p:cNvPr id="59" name="CuadroTexto 58"/>
              <p:cNvSpPr txBox="1"/>
              <p:nvPr/>
            </p:nvSpPr>
            <p:spPr>
              <a:xfrm>
                <a:off x="7317324" y="3840035"/>
                <a:ext cx="541274" cy="307777"/>
              </a:xfrm>
              <a:prstGeom prst="rect">
                <a:avLst/>
              </a:prstGeom>
              <a:noFill/>
            </p:spPr>
            <p:txBody>
              <a:bodyPr wrap="square" rtlCol="0">
                <a:spAutoFit/>
              </a:bodyPr>
              <a:lstStyle/>
              <a:p>
                <a:pPr algn="ctr"/>
                <a:r>
                  <a:rPr lang="es-ES" sz="1400" b="1" dirty="0">
                    <a:solidFill>
                      <a:srgbClr val="FF0000"/>
                    </a:solidFill>
                  </a:rPr>
                  <a:t>15</a:t>
                </a:r>
              </a:p>
            </p:txBody>
          </p:sp>
          <p:sp>
            <p:nvSpPr>
              <p:cNvPr id="60" name="CuadroTexto 59"/>
              <p:cNvSpPr txBox="1"/>
              <p:nvPr/>
            </p:nvSpPr>
            <p:spPr>
              <a:xfrm>
                <a:off x="3541951" y="5737163"/>
                <a:ext cx="325103" cy="307777"/>
              </a:xfrm>
              <a:prstGeom prst="rect">
                <a:avLst/>
              </a:prstGeom>
              <a:noFill/>
            </p:spPr>
            <p:txBody>
              <a:bodyPr wrap="square" rtlCol="0">
                <a:spAutoFit/>
              </a:bodyPr>
              <a:lstStyle/>
              <a:p>
                <a:pPr algn="ctr"/>
                <a:r>
                  <a:rPr lang="es-ES" sz="1400" b="1" dirty="0">
                    <a:solidFill>
                      <a:srgbClr val="FF0000"/>
                    </a:solidFill>
                  </a:rPr>
                  <a:t>3</a:t>
                </a:r>
              </a:p>
            </p:txBody>
          </p:sp>
          <p:sp>
            <p:nvSpPr>
              <p:cNvPr id="61" name="CuadroTexto 60"/>
              <p:cNvSpPr txBox="1"/>
              <p:nvPr/>
            </p:nvSpPr>
            <p:spPr>
              <a:xfrm>
                <a:off x="4080641" y="5382819"/>
                <a:ext cx="325103" cy="307777"/>
              </a:xfrm>
              <a:prstGeom prst="rect">
                <a:avLst/>
              </a:prstGeom>
              <a:noFill/>
            </p:spPr>
            <p:txBody>
              <a:bodyPr wrap="square" rtlCol="0">
                <a:spAutoFit/>
              </a:bodyPr>
              <a:lstStyle/>
              <a:p>
                <a:pPr algn="ctr"/>
                <a:r>
                  <a:rPr lang="es-ES" sz="1400" b="1" dirty="0">
                    <a:solidFill>
                      <a:srgbClr val="FF0000"/>
                    </a:solidFill>
                  </a:rPr>
                  <a:t>6</a:t>
                </a:r>
              </a:p>
            </p:txBody>
          </p:sp>
          <p:sp>
            <p:nvSpPr>
              <p:cNvPr id="62" name="CuadroTexto 61"/>
              <p:cNvSpPr txBox="1"/>
              <p:nvPr/>
            </p:nvSpPr>
            <p:spPr>
              <a:xfrm>
                <a:off x="3075775" y="4938356"/>
                <a:ext cx="325103" cy="307777"/>
              </a:xfrm>
              <a:prstGeom prst="rect">
                <a:avLst/>
              </a:prstGeom>
              <a:noFill/>
            </p:spPr>
            <p:txBody>
              <a:bodyPr wrap="square" rtlCol="0">
                <a:spAutoFit/>
              </a:bodyPr>
              <a:lstStyle/>
              <a:p>
                <a:pPr algn="ctr"/>
                <a:r>
                  <a:rPr lang="es-ES" sz="1400" b="1" dirty="0">
                    <a:solidFill>
                      <a:srgbClr val="FF0000"/>
                    </a:solidFill>
                  </a:rPr>
                  <a:t>1</a:t>
                </a:r>
              </a:p>
            </p:txBody>
          </p:sp>
          <p:sp>
            <p:nvSpPr>
              <p:cNvPr id="64" name="CuadroTexto 63"/>
              <p:cNvSpPr txBox="1"/>
              <p:nvPr/>
            </p:nvSpPr>
            <p:spPr>
              <a:xfrm>
                <a:off x="3556535" y="4985000"/>
                <a:ext cx="325103" cy="307777"/>
              </a:xfrm>
              <a:prstGeom prst="rect">
                <a:avLst/>
              </a:prstGeom>
              <a:noFill/>
            </p:spPr>
            <p:txBody>
              <a:bodyPr wrap="square" rtlCol="0">
                <a:spAutoFit/>
              </a:bodyPr>
              <a:lstStyle/>
              <a:p>
                <a:pPr algn="ctr"/>
                <a:r>
                  <a:rPr lang="es-ES" sz="1400" b="1" dirty="0">
                    <a:solidFill>
                      <a:srgbClr val="FF0000"/>
                    </a:solidFill>
                  </a:rPr>
                  <a:t>5</a:t>
                </a:r>
              </a:p>
            </p:txBody>
          </p:sp>
          <p:sp>
            <p:nvSpPr>
              <p:cNvPr id="65" name="CuadroTexto 64"/>
              <p:cNvSpPr txBox="1"/>
              <p:nvPr/>
            </p:nvSpPr>
            <p:spPr>
              <a:xfrm>
                <a:off x="3885943" y="4618103"/>
                <a:ext cx="325103" cy="307777"/>
              </a:xfrm>
              <a:prstGeom prst="rect">
                <a:avLst/>
              </a:prstGeom>
              <a:noFill/>
            </p:spPr>
            <p:txBody>
              <a:bodyPr wrap="square" rtlCol="0">
                <a:spAutoFit/>
              </a:bodyPr>
              <a:lstStyle/>
              <a:p>
                <a:pPr algn="ctr"/>
                <a:r>
                  <a:rPr lang="es-ES" sz="1400" b="1" dirty="0">
                    <a:solidFill>
                      <a:srgbClr val="FF0000"/>
                    </a:solidFill>
                  </a:rPr>
                  <a:t>1</a:t>
                </a:r>
              </a:p>
            </p:txBody>
          </p:sp>
          <p:sp>
            <p:nvSpPr>
              <p:cNvPr id="66" name="CuadroTexto 65"/>
              <p:cNvSpPr txBox="1"/>
              <p:nvPr/>
            </p:nvSpPr>
            <p:spPr>
              <a:xfrm>
                <a:off x="4410804" y="4817401"/>
                <a:ext cx="325103" cy="307777"/>
              </a:xfrm>
              <a:prstGeom prst="rect">
                <a:avLst/>
              </a:prstGeom>
              <a:noFill/>
            </p:spPr>
            <p:txBody>
              <a:bodyPr wrap="square" rtlCol="0">
                <a:spAutoFit/>
              </a:bodyPr>
              <a:lstStyle/>
              <a:p>
                <a:pPr algn="ctr"/>
                <a:r>
                  <a:rPr lang="es-ES" sz="1400" b="1" dirty="0">
                    <a:solidFill>
                      <a:srgbClr val="FF0000"/>
                    </a:solidFill>
                  </a:rPr>
                  <a:t>1</a:t>
                </a:r>
              </a:p>
            </p:txBody>
          </p:sp>
          <p:sp>
            <p:nvSpPr>
              <p:cNvPr id="68" name="CuadroTexto 67"/>
              <p:cNvSpPr txBox="1"/>
              <p:nvPr/>
            </p:nvSpPr>
            <p:spPr>
              <a:xfrm>
                <a:off x="3316059" y="4639134"/>
                <a:ext cx="325103" cy="307777"/>
              </a:xfrm>
              <a:prstGeom prst="rect">
                <a:avLst/>
              </a:prstGeom>
              <a:noFill/>
            </p:spPr>
            <p:txBody>
              <a:bodyPr wrap="square" rtlCol="0">
                <a:spAutoFit/>
              </a:bodyPr>
              <a:lstStyle/>
              <a:p>
                <a:pPr algn="ctr"/>
                <a:r>
                  <a:rPr lang="es-ES" sz="1400" b="1" dirty="0">
                    <a:solidFill>
                      <a:srgbClr val="FF0000"/>
                    </a:solidFill>
                  </a:rPr>
                  <a:t>4</a:t>
                </a:r>
              </a:p>
            </p:txBody>
          </p:sp>
          <p:sp>
            <p:nvSpPr>
              <p:cNvPr id="70" name="CuadroTexto 69"/>
              <p:cNvSpPr txBox="1"/>
              <p:nvPr/>
            </p:nvSpPr>
            <p:spPr>
              <a:xfrm>
                <a:off x="5071774" y="1957121"/>
                <a:ext cx="325103" cy="307777"/>
              </a:xfrm>
              <a:prstGeom prst="rect">
                <a:avLst/>
              </a:prstGeom>
              <a:noFill/>
            </p:spPr>
            <p:txBody>
              <a:bodyPr wrap="square" rtlCol="0">
                <a:spAutoFit/>
              </a:bodyPr>
              <a:lstStyle/>
              <a:p>
                <a:pPr algn="ctr"/>
                <a:r>
                  <a:rPr lang="es-ES" sz="1400" b="1" dirty="0">
                    <a:solidFill>
                      <a:srgbClr val="FF0000"/>
                    </a:solidFill>
                  </a:rPr>
                  <a:t>3</a:t>
                </a:r>
              </a:p>
            </p:txBody>
          </p:sp>
          <p:sp>
            <p:nvSpPr>
              <p:cNvPr id="71" name="CuadroTexto 70"/>
              <p:cNvSpPr txBox="1"/>
              <p:nvPr/>
            </p:nvSpPr>
            <p:spPr>
              <a:xfrm>
                <a:off x="5193700" y="1774238"/>
                <a:ext cx="325103" cy="307777"/>
              </a:xfrm>
              <a:prstGeom prst="rect">
                <a:avLst/>
              </a:prstGeom>
              <a:noFill/>
            </p:spPr>
            <p:txBody>
              <a:bodyPr wrap="square" rtlCol="0">
                <a:spAutoFit/>
              </a:bodyPr>
              <a:lstStyle/>
              <a:p>
                <a:pPr algn="ctr"/>
                <a:r>
                  <a:rPr lang="es-ES" sz="1400" b="1" dirty="0">
                    <a:solidFill>
                      <a:srgbClr val="FF0000"/>
                    </a:solidFill>
                  </a:rPr>
                  <a:t>3</a:t>
                </a:r>
              </a:p>
            </p:txBody>
          </p:sp>
          <p:sp>
            <p:nvSpPr>
              <p:cNvPr id="72" name="CuadroTexto 71"/>
              <p:cNvSpPr txBox="1"/>
              <p:nvPr/>
            </p:nvSpPr>
            <p:spPr>
              <a:xfrm>
                <a:off x="5402698" y="1896158"/>
                <a:ext cx="325103" cy="307777"/>
              </a:xfrm>
              <a:prstGeom prst="rect">
                <a:avLst/>
              </a:prstGeom>
              <a:noFill/>
            </p:spPr>
            <p:txBody>
              <a:bodyPr wrap="square" rtlCol="0">
                <a:spAutoFit/>
              </a:bodyPr>
              <a:lstStyle/>
              <a:p>
                <a:pPr algn="ctr"/>
                <a:r>
                  <a:rPr lang="es-ES" sz="1400" b="1" dirty="0">
                    <a:solidFill>
                      <a:srgbClr val="FF0000"/>
                    </a:solidFill>
                  </a:rPr>
                  <a:t>8</a:t>
                </a:r>
              </a:p>
            </p:txBody>
          </p:sp>
          <p:sp>
            <p:nvSpPr>
              <p:cNvPr id="73" name="CuadroTexto 72"/>
              <p:cNvSpPr txBox="1"/>
              <p:nvPr/>
            </p:nvSpPr>
            <p:spPr>
              <a:xfrm>
                <a:off x="7431807" y="2453517"/>
                <a:ext cx="325103" cy="307777"/>
              </a:xfrm>
              <a:prstGeom prst="rect">
                <a:avLst/>
              </a:prstGeom>
              <a:noFill/>
            </p:spPr>
            <p:txBody>
              <a:bodyPr wrap="square" rtlCol="0">
                <a:spAutoFit/>
              </a:bodyPr>
              <a:lstStyle/>
              <a:p>
                <a:pPr algn="ctr"/>
                <a:r>
                  <a:rPr lang="es-ES" sz="1400" b="1" dirty="0">
                    <a:solidFill>
                      <a:srgbClr val="FF0000"/>
                    </a:solidFill>
                  </a:rPr>
                  <a:t>4</a:t>
                </a:r>
              </a:p>
            </p:txBody>
          </p:sp>
          <p:sp>
            <p:nvSpPr>
              <p:cNvPr id="74" name="CuadroTexto 73"/>
              <p:cNvSpPr txBox="1"/>
              <p:nvPr/>
            </p:nvSpPr>
            <p:spPr>
              <a:xfrm>
                <a:off x="4247352" y="4178318"/>
                <a:ext cx="325103" cy="307777"/>
              </a:xfrm>
              <a:prstGeom prst="rect">
                <a:avLst/>
              </a:prstGeom>
              <a:noFill/>
            </p:spPr>
            <p:txBody>
              <a:bodyPr wrap="square" rtlCol="0">
                <a:spAutoFit/>
              </a:bodyPr>
              <a:lstStyle/>
              <a:p>
                <a:pPr algn="ctr"/>
                <a:r>
                  <a:rPr lang="es-ES" sz="1400" b="1" dirty="0">
                    <a:solidFill>
                      <a:srgbClr val="FF0000"/>
                    </a:solidFill>
                  </a:rPr>
                  <a:t>1</a:t>
                </a:r>
              </a:p>
            </p:txBody>
          </p:sp>
          <p:sp>
            <p:nvSpPr>
              <p:cNvPr id="75" name="CuadroTexto 74"/>
              <p:cNvSpPr txBox="1"/>
              <p:nvPr/>
            </p:nvSpPr>
            <p:spPr>
              <a:xfrm>
                <a:off x="5296738" y="4461351"/>
                <a:ext cx="325103" cy="307777"/>
              </a:xfrm>
              <a:prstGeom prst="rect">
                <a:avLst/>
              </a:prstGeom>
              <a:noFill/>
            </p:spPr>
            <p:txBody>
              <a:bodyPr wrap="square" rtlCol="0">
                <a:spAutoFit/>
              </a:bodyPr>
              <a:lstStyle/>
              <a:p>
                <a:pPr algn="ctr"/>
                <a:r>
                  <a:rPr lang="es-ES" sz="1400" b="1" dirty="0">
                    <a:solidFill>
                      <a:srgbClr val="FF0000"/>
                    </a:solidFill>
                  </a:rPr>
                  <a:t>3</a:t>
                </a:r>
              </a:p>
            </p:txBody>
          </p:sp>
          <p:sp>
            <p:nvSpPr>
              <p:cNvPr id="76" name="CuadroTexto 75"/>
              <p:cNvSpPr txBox="1"/>
              <p:nvPr/>
            </p:nvSpPr>
            <p:spPr>
              <a:xfrm>
                <a:off x="5209650" y="3451151"/>
                <a:ext cx="325103" cy="307777"/>
              </a:xfrm>
              <a:prstGeom prst="rect">
                <a:avLst/>
              </a:prstGeom>
              <a:noFill/>
            </p:spPr>
            <p:txBody>
              <a:bodyPr wrap="square" rtlCol="0">
                <a:spAutoFit/>
              </a:bodyPr>
              <a:lstStyle/>
              <a:p>
                <a:pPr algn="ctr"/>
                <a:r>
                  <a:rPr lang="es-ES" sz="1400" b="1" dirty="0">
                    <a:solidFill>
                      <a:srgbClr val="FF0000"/>
                    </a:solidFill>
                  </a:rPr>
                  <a:t>3</a:t>
                </a:r>
              </a:p>
            </p:txBody>
          </p:sp>
          <p:sp>
            <p:nvSpPr>
              <p:cNvPr id="77" name="CuadroTexto 76"/>
              <p:cNvSpPr txBox="1"/>
              <p:nvPr/>
            </p:nvSpPr>
            <p:spPr>
              <a:xfrm>
                <a:off x="5453492" y="2789298"/>
                <a:ext cx="325103" cy="307777"/>
              </a:xfrm>
              <a:prstGeom prst="rect">
                <a:avLst/>
              </a:prstGeom>
              <a:noFill/>
            </p:spPr>
            <p:txBody>
              <a:bodyPr wrap="square" rtlCol="0">
                <a:spAutoFit/>
              </a:bodyPr>
              <a:lstStyle/>
              <a:p>
                <a:pPr algn="ctr"/>
                <a:r>
                  <a:rPr lang="es-ES" sz="1400" b="1" dirty="0">
                    <a:solidFill>
                      <a:srgbClr val="FF0000"/>
                    </a:solidFill>
                  </a:rPr>
                  <a:t>4</a:t>
                </a:r>
              </a:p>
            </p:txBody>
          </p:sp>
          <p:sp>
            <p:nvSpPr>
              <p:cNvPr id="78" name="CuadroTexto 77"/>
              <p:cNvSpPr txBox="1"/>
              <p:nvPr/>
            </p:nvSpPr>
            <p:spPr>
              <a:xfrm>
                <a:off x="4260408" y="3076675"/>
                <a:ext cx="325103" cy="307777"/>
              </a:xfrm>
              <a:prstGeom prst="rect">
                <a:avLst/>
              </a:prstGeom>
              <a:noFill/>
            </p:spPr>
            <p:txBody>
              <a:bodyPr wrap="square" rtlCol="0">
                <a:spAutoFit/>
              </a:bodyPr>
              <a:lstStyle/>
              <a:p>
                <a:pPr algn="ctr"/>
                <a:r>
                  <a:rPr lang="es-ES" sz="1400" b="1" dirty="0">
                    <a:solidFill>
                      <a:srgbClr val="FF0000"/>
                    </a:solidFill>
                  </a:rPr>
                  <a:t>2</a:t>
                </a:r>
              </a:p>
            </p:txBody>
          </p:sp>
          <p:sp>
            <p:nvSpPr>
              <p:cNvPr id="79" name="CuadroTexto 78"/>
              <p:cNvSpPr txBox="1"/>
              <p:nvPr/>
            </p:nvSpPr>
            <p:spPr>
              <a:xfrm>
                <a:off x="4099298" y="2001163"/>
                <a:ext cx="325103" cy="307777"/>
              </a:xfrm>
              <a:prstGeom prst="rect">
                <a:avLst/>
              </a:prstGeom>
              <a:noFill/>
            </p:spPr>
            <p:txBody>
              <a:bodyPr wrap="square" rtlCol="0">
                <a:spAutoFit/>
              </a:bodyPr>
              <a:lstStyle/>
              <a:p>
                <a:pPr algn="ctr"/>
                <a:r>
                  <a:rPr lang="es-ES" sz="1400" b="1" dirty="0">
                    <a:solidFill>
                      <a:srgbClr val="FF0000"/>
                    </a:solidFill>
                  </a:rPr>
                  <a:t>3</a:t>
                </a:r>
              </a:p>
            </p:txBody>
          </p:sp>
          <p:sp>
            <p:nvSpPr>
              <p:cNvPr id="81" name="CuadroTexto 80"/>
              <p:cNvSpPr txBox="1"/>
              <p:nvPr/>
            </p:nvSpPr>
            <p:spPr>
              <a:xfrm>
                <a:off x="3563721" y="2153563"/>
                <a:ext cx="325103" cy="307777"/>
              </a:xfrm>
              <a:prstGeom prst="rect">
                <a:avLst/>
              </a:prstGeom>
              <a:noFill/>
            </p:spPr>
            <p:txBody>
              <a:bodyPr wrap="square" rtlCol="0">
                <a:spAutoFit/>
              </a:bodyPr>
              <a:lstStyle/>
              <a:p>
                <a:pPr algn="ctr"/>
                <a:r>
                  <a:rPr lang="es-ES" sz="1400" b="1" dirty="0">
                    <a:solidFill>
                      <a:srgbClr val="FF0000"/>
                    </a:solidFill>
                  </a:rPr>
                  <a:t>1</a:t>
                </a:r>
              </a:p>
            </p:txBody>
          </p:sp>
          <p:sp>
            <p:nvSpPr>
              <p:cNvPr id="82" name="CuadroTexto 81"/>
              <p:cNvSpPr txBox="1"/>
              <p:nvPr/>
            </p:nvSpPr>
            <p:spPr>
              <a:xfrm>
                <a:off x="4295243" y="1761672"/>
                <a:ext cx="325103" cy="307777"/>
              </a:xfrm>
              <a:prstGeom prst="rect">
                <a:avLst/>
              </a:prstGeom>
              <a:noFill/>
            </p:spPr>
            <p:txBody>
              <a:bodyPr wrap="square" rtlCol="0">
                <a:spAutoFit/>
              </a:bodyPr>
              <a:lstStyle/>
              <a:p>
                <a:pPr algn="ctr"/>
                <a:r>
                  <a:rPr lang="es-ES" sz="1400" b="1" dirty="0">
                    <a:solidFill>
                      <a:srgbClr val="FF0000"/>
                    </a:solidFill>
                  </a:rPr>
                  <a:t>1</a:t>
                </a:r>
              </a:p>
            </p:txBody>
          </p:sp>
          <p:sp>
            <p:nvSpPr>
              <p:cNvPr id="84" name="CuadroTexto 83"/>
              <p:cNvSpPr txBox="1"/>
              <p:nvPr/>
            </p:nvSpPr>
            <p:spPr>
              <a:xfrm>
                <a:off x="6637859" y="2153563"/>
                <a:ext cx="325103" cy="307777"/>
              </a:xfrm>
              <a:prstGeom prst="rect">
                <a:avLst/>
              </a:prstGeom>
              <a:noFill/>
            </p:spPr>
            <p:txBody>
              <a:bodyPr wrap="square" rtlCol="0">
                <a:spAutoFit/>
              </a:bodyPr>
              <a:lstStyle/>
              <a:p>
                <a:pPr algn="ctr"/>
                <a:r>
                  <a:rPr lang="es-ES" sz="1400" b="1" dirty="0">
                    <a:solidFill>
                      <a:srgbClr val="FF0000"/>
                    </a:solidFill>
                  </a:rPr>
                  <a:t>4</a:t>
                </a:r>
              </a:p>
            </p:txBody>
          </p:sp>
          <p:sp>
            <p:nvSpPr>
              <p:cNvPr id="85" name="CuadroTexto 84"/>
              <p:cNvSpPr txBox="1"/>
              <p:nvPr/>
            </p:nvSpPr>
            <p:spPr>
              <a:xfrm>
                <a:off x="3929479" y="2815415"/>
                <a:ext cx="325103" cy="307777"/>
              </a:xfrm>
              <a:prstGeom prst="rect">
                <a:avLst/>
              </a:prstGeom>
              <a:noFill/>
            </p:spPr>
            <p:txBody>
              <a:bodyPr wrap="square" rtlCol="0">
                <a:spAutoFit/>
              </a:bodyPr>
              <a:lstStyle/>
              <a:p>
                <a:pPr algn="ctr"/>
                <a:r>
                  <a:rPr lang="es-ES" sz="1400" b="1" dirty="0">
                    <a:solidFill>
                      <a:srgbClr val="FF0000"/>
                    </a:solidFill>
                  </a:rPr>
                  <a:t>3</a:t>
                </a:r>
              </a:p>
            </p:txBody>
          </p:sp>
          <p:sp>
            <p:nvSpPr>
              <p:cNvPr id="86" name="CuadroTexto 85"/>
              <p:cNvSpPr txBox="1"/>
              <p:nvPr/>
            </p:nvSpPr>
            <p:spPr>
              <a:xfrm>
                <a:off x="6145819" y="2454011"/>
                <a:ext cx="325103" cy="307777"/>
              </a:xfrm>
              <a:prstGeom prst="rect">
                <a:avLst/>
              </a:prstGeom>
              <a:noFill/>
            </p:spPr>
            <p:txBody>
              <a:bodyPr wrap="square" rtlCol="0">
                <a:spAutoFit/>
              </a:bodyPr>
              <a:lstStyle/>
              <a:p>
                <a:pPr algn="ctr"/>
                <a:r>
                  <a:rPr lang="es-ES" sz="1400" b="1" dirty="0">
                    <a:solidFill>
                      <a:srgbClr val="FF0000"/>
                    </a:solidFill>
                  </a:rPr>
                  <a:t>1</a:t>
                </a:r>
              </a:p>
            </p:txBody>
          </p:sp>
          <p:sp>
            <p:nvSpPr>
              <p:cNvPr id="87" name="CuadroTexto 86"/>
              <p:cNvSpPr txBox="1"/>
              <p:nvPr/>
            </p:nvSpPr>
            <p:spPr>
              <a:xfrm>
                <a:off x="6420140" y="3111509"/>
                <a:ext cx="325103" cy="307777"/>
              </a:xfrm>
              <a:prstGeom prst="rect">
                <a:avLst/>
              </a:prstGeom>
              <a:noFill/>
            </p:spPr>
            <p:txBody>
              <a:bodyPr wrap="square" rtlCol="0">
                <a:spAutoFit/>
              </a:bodyPr>
              <a:lstStyle/>
              <a:p>
                <a:pPr algn="ctr"/>
                <a:r>
                  <a:rPr lang="es-ES" sz="1400" b="1" dirty="0">
                    <a:solidFill>
                      <a:srgbClr val="FF0000"/>
                    </a:solidFill>
                  </a:rPr>
                  <a:t>2</a:t>
                </a:r>
              </a:p>
            </p:txBody>
          </p:sp>
          <p:sp>
            <p:nvSpPr>
              <p:cNvPr id="89" name="CuadroTexto 88"/>
              <p:cNvSpPr txBox="1"/>
              <p:nvPr/>
            </p:nvSpPr>
            <p:spPr>
              <a:xfrm>
                <a:off x="4016567" y="3738532"/>
                <a:ext cx="325103" cy="307777"/>
              </a:xfrm>
              <a:prstGeom prst="rect">
                <a:avLst/>
              </a:prstGeom>
              <a:noFill/>
            </p:spPr>
            <p:txBody>
              <a:bodyPr wrap="square" rtlCol="0">
                <a:spAutoFit/>
              </a:bodyPr>
              <a:lstStyle/>
              <a:p>
                <a:pPr algn="ctr"/>
                <a:r>
                  <a:rPr lang="es-ES" sz="1400" b="1" dirty="0">
                    <a:solidFill>
                      <a:srgbClr val="FF0000"/>
                    </a:solidFill>
                  </a:rPr>
                  <a:t>2</a:t>
                </a:r>
              </a:p>
            </p:txBody>
          </p:sp>
          <p:sp>
            <p:nvSpPr>
              <p:cNvPr id="90" name="CuadroTexto 89"/>
              <p:cNvSpPr txBox="1"/>
              <p:nvPr/>
            </p:nvSpPr>
            <p:spPr>
              <a:xfrm>
                <a:off x="5418644" y="4992571"/>
                <a:ext cx="325103" cy="307777"/>
              </a:xfrm>
              <a:prstGeom prst="rect">
                <a:avLst/>
              </a:prstGeom>
              <a:noFill/>
            </p:spPr>
            <p:txBody>
              <a:bodyPr wrap="square" rtlCol="0">
                <a:spAutoFit/>
              </a:bodyPr>
              <a:lstStyle/>
              <a:p>
                <a:pPr algn="ctr"/>
                <a:r>
                  <a:rPr lang="es-ES" sz="1400" b="1" dirty="0">
                    <a:solidFill>
                      <a:srgbClr val="FF0000"/>
                    </a:solidFill>
                  </a:rPr>
                  <a:t>4</a:t>
                </a:r>
              </a:p>
            </p:txBody>
          </p:sp>
          <p:sp>
            <p:nvSpPr>
              <p:cNvPr id="92" name="CuadroTexto 91"/>
              <p:cNvSpPr txBox="1"/>
              <p:nvPr/>
            </p:nvSpPr>
            <p:spPr>
              <a:xfrm>
                <a:off x="5810538" y="4713891"/>
                <a:ext cx="325103" cy="307777"/>
              </a:xfrm>
              <a:prstGeom prst="rect">
                <a:avLst/>
              </a:prstGeom>
              <a:noFill/>
            </p:spPr>
            <p:txBody>
              <a:bodyPr wrap="square" rtlCol="0">
                <a:spAutoFit/>
              </a:bodyPr>
              <a:lstStyle/>
              <a:p>
                <a:pPr algn="ctr"/>
                <a:r>
                  <a:rPr lang="es-ES" sz="1400" b="1" dirty="0">
                    <a:solidFill>
                      <a:srgbClr val="FF0000"/>
                    </a:solidFill>
                  </a:rPr>
                  <a:t>2</a:t>
                </a:r>
              </a:p>
            </p:txBody>
          </p:sp>
          <p:sp>
            <p:nvSpPr>
              <p:cNvPr id="95" name="CuadroTexto 94"/>
              <p:cNvSpPr txBox="1"/>
              <p:nvPr/>
            </p:nvSpPr>
            <p:spPr>
              <a:xfrm>
                <a:off x="6962962" y="2493199"/>
                <a:ext cx="468845" cy="307777"/>
              </a:xfrm>
              <a:prstGeom prst="rect">
                <a:avLst/>
              </a:prstGeom>
              <a:noFill/>
            </p:spPr>
            <p:txBody>
              <a:bodyPr wrap="square" rtlCol="0">
                <a:spAutoFit/>
              </a:bodyPr>
              <a:lstStyle/>
              <a:p>
                <a:pPr algn="ctr"/>
                <a:r>
                  <a:rPr lang="es-ES" sz="1400" b="1" dirty="0">
                    <a:solidFill>
                      <a:srgbClr val="FF0000"/>
                    </a:solidFill>
                  </a:rPr>
                  <a:t>27</a:t>
                </a:r>
              </a:p>
            </p:txBody>
          </p:sp>
          <p:sp>
            <p:nvSpPr>
              <p:cNvPr id="96" name="CuadroTexto 95"/>
              <p:cNvSpPr txBox="1"/>
              <p:nvPr/>
            </p:nvSpPr>
            <p:spPr>
              <a:xfrm>
                <a:off x="4328549" y="3257803"/>
                <a:ext cx="571882" cy="307777"/>
              </a:xfrm>
              <a:prstGeom prst="rect">
                <a:avLst/>
              </a:prstGeom>
              <a:noFill/>
            </p:spPr>
            <p:txBody>
              <a:bodyPr wrap="square" rtlCol="0">
                <a:spAutoFit/>
              </a:bodyPr>
              <a:lstStyle/>
              <a:p>
                <a:pPr algn="ctr"/>
                <a:r>
                  <a:rPr lang="es-ES" sz="1400" b="1" dirty="0">
                    <a:solidFill>
                      <a:srgbClr val="FF0000"/>
                    </a:solidFill>
                  </a:rPr>
                  <a:t>400</a:t>
                </a:r>
              </a:p>
            </p:txBody>
          </p:sp>
        </p:grpSp>
        <p:sp>
          <p:nvSpPr>
            <p:cNvPr id="97" name="CuadroTexto 96"/>
            <p:cNvSpPr txBox="1"/>
            <p:nvPr/>
          </p:nvSpPr>
          <p:spPr>
            <a:xfrm>
              <a:off x="5860363" y="4183054"/>
              <a:ext cx="325103" cy="307777"/>
            </a:xfrm>
            <a:prstGeom prst="rect">
              <a:avLst/>
            </a:prstGeom>
            <a:noFill/>
          </p:spPr>
          <p:txBody>
            <a:bodyPr wrap="square" rtlCol="0">
              <a:spAutoFit/>
            </a:bodyPr>
            <a:lstStyle/>
            <a:p>
              <a:pPr algn="ctr"/>
              <a:r>
                <a:rPr lang="es-ES" sz="1400" b="1" dirty="0">
                  <a:solidFill>
                    <a:srgbClr val="FF0000"/>
                  </a:solidFill>
                </a:rPr>
                <a:t>3</a:t>
              </a:r>
            </a:p>
          </p:txBody>
        </p:sp>
      </p:grpSp>
      <p:pic>
        <p:nvPicPr>
          <p:cNvPr id="98" name="Picture 10" descr="COLPOLSOC – Colegio Profesional de Ciencia Política, Sociología, Relaciones  Internacionales y Administración Pública de la Comunidad de Madrid"/>
          <p:cNvPicPr>
            <a:picLocks noChangeAspect="1" noChangeArrowheads="1"/>
          </p:cNvPicPr>
          <p:nvPr/>
        </p:nvPicPr>
        <p:blipFill rotWithShape="1">
          <a:blip r:embed="rId4">
            <a:extLst>
              <a:ext uri="{28A0092B-C50C-407E-A947-70E740481C1C}">
                <a14:useLocalDpi xmlns:a14="http://schemas.microsoft.com/office/drawing/2010/main" val="0"/>
              </a:ext>
            </a:extLst>
          </a:blip>
          <a:srcRect t="8359" r="79559"/>
          <a:stretch/>
        </p:blipFill>
        <p:spPr bwMode="auto">
          <a:xfrm>
            <a:off x="115519" y="6318915"/>
            <a:ext cx="662403" cy="464024"/>
          </a:xfrm>
          <a:prstGeom prst="rect">
            <a:avLst/>
          </a:prstGeom>
          <a:noFill/>
          <a:extLst>
            <a:ext uri="{909E8E84-426E-40DD-AFC4-6F175D3DCCD1}">
              <a14:hiddenFill xmlns:a14="http://schemas.microsoft.com/office/drawing/2010/main">
                <a:solidFill>
                  <a:srgbClr val="FFFFFF"/>
                </a:solidFill>
              </a14:hiddenFill>
            </a:ext>
          </a:extLst>
        </p:spPr>
      </p:pic>
      <p:sp>
        <p:nvSpPr>
          <p:cNvPr id="80" name="CuadroTexto 79"/>
          <p:cNvSpPr txBox="1"/>
          <p:nvPr/>
        </p:nvSpPr>
        <p:spPr>
          <a:xfrm>
            <a:off x="3532533" y="1715972"/>
            <a:ext cx="325103" cy="307777"/>
          </a:xfrm>
          <a:prstGeom prst="rect">
            <a:avLst/>
          </a:prstGeom>
          <a:noFill/>
        </p:spPr>
        <p:txBody>
          <a:bodyPr wrap="square" rtlCol="0">
            <a:spAutoFit/>
          </a:bodyPr>
          <a:lstStyle/>
          <a:p>
            <a:pPr algn="ctr"/>
            <a:r>
              <a:rPr lang="es-ES" sz="1400" b="1" dirty="0">
                <a:solidFill>
                  <a:srgbClr val="FF0000"/>
                </a:solidFill>
              </a:rPr>
              <a:t>1</a:t>
            </a:r>
          </a:p>
        </p:txBody>
      </p:sp>
      <p:sp>
        <p:nvSpPr>
          <p:cNvPr id="83" name="CuadroTexto 82"/>
          <p:cNvSpPr txBox="1"/>
          <p:nvPr/>
        </p:nvSpPr>
        <p:spPr>
          <a:xfrm>
            <a:off x="5203136" y="2320537"/>
            <a:ext cx="325103" cy="307777"/>
          </a:xfrm>
          <a:prstGeom prst="rect">
            <a:avLst/>
          </a:prstGeom>
          <a:noFill/>
        </p:spPr>
        <p:txBody>
          <a:bodyPr wrap="square" rtlCol="0">
            <a:spAutoFit/>
          </a:bodyPr>
          <a:lstStyle/>
          <a:p>
            <a:pPr algn="ctr"/>
            <a:r>
              <a:rPr lang="es-ES" sz="1400" b="1" dirty="0">
                <a:solidFill>
                  <a:srgbClr val="FF0000"/>
                </a:solidFill>
              </a:rPr>
              <a:t>2</a:t>
            </a:r>
          </a:p>
        </p:txBody>
      </p:sp>
      <p:sp>
        <p:nvSpPr>
          <p:cNvPr id="93" name="CuadroTexto 92"/>
          <p:cNvSpPr txBox="1"/>
          <p:nvPr/>
        </p:nvSpPr>
        <p:spPr>
          <a:xfrm>
            <a:off x="5040584" y="2787038"/>
            <a:ext cx="325103" cy="307777"/>
          </a:xfrm>
          <a:prstGeom prst="rect">
            <a:avLst/>
          </a:prstGeom>
          <a:noFill/>
        </p:spPr>
        <p:txBody>
          <a:bodyPr wrap="square" rtlCol="0">
            <a:spAutoFit/>
          </a:bodyPr>
          <a:lstStyle/>
          <a:p>
            <a:pPr algn="ctr"/>
            <a:r>
              <a:rPr lang="es-ES" sz="1400" b="1" dirty="0">
                <a:solidFill>
                  <a:srgbClr val="FF0000"/>
                </a:solidFill>
              </a:rPr>
              <a:t>3</a:t>
            </a:r>
          </a:p>
        </p:txBody>
      </p:sp>
      <p:sp>
        <p:nvSpPr>
          <p:cNvPr id="99" name="CuadroTexto 98"/>
          <p:cNvSpPr txBox="1"/>
          <p:nvPr/>
        </p:nvSpPr>
        <p:spPr>
          <a:xfrm>
            <a:off x="4539977" y="2375111"/>
            <a:ext cx="325103" cy="307777"/>
          </a:xfrm>
          <a:prstGeom prst="rect">
            <a:avLst/>
          </a:prstGeom>
          <a:noFill/>
        </p:spPr>
        <p:txBody>
          <a:bodyPr wrap="square" rtlCol="0">
            <a:spAutoFit/>
          </a:bodyPr>
          <a:lstStyle/>
          <a:p>
            <a:pPr algn="ctr"/>
            <a:r>
              <a:rPr lang="es-ES" sz="1400" b="1" dirty="0">
                <a:solidFill>
                  <a:srgbClr val="FF0000"/>
                </a:solidFill>
              </a:rPr>
              <a:t>7</a:t>
            </a:r>
          </a:p>
        </p:txBody>
      </p:sp>
      <p:sp>
        <p:nvSpPr>
          <p:cNvPr id="100" name="CuadroTexto 99"/>
          <p:cNvSpPr txBox="1"/>
          <p:nvPr/>
        </p:nvSpPr>
        <p:spPr>
          <a:xfrm>
            <a:off x="3547028" y="2786822"/>
            <a:ext cx="325103" cy="307777"/>
          </a:xfrm>
          <a:prstGeom prst="rect">
            <a:avLst/>
          </a:prstGeom>
          <a:noFill/>
        </p:spPr>
        <p:txBody>
          <a:bodyPr wrap="square" rtlCol="0">
            <a:spAutoFit/>
          </a:bodyPr>
          <a:lstStyle/>
          <a:p>
            <a:pPr algn="ctr"/>
            <a:r>
              <a:rPr lang="es-ES" sz="1400" b="1" dirty="0">
                <a:solidFill>
                  <a:srgbClr val="FF0000"/>
                </a:solidFill>
              </a:rPr>
              <a:t>2</a:t>
            </a:r>
          </a:p>
        </p:txBody>
      </p:sp>
      <p:sp>
        <p:nvSpPr>
          <p:cNvPr id="101" name="CuadroTexto 100"/>
          <p:cNvSpPr txBox="1"/>
          <p:nvPr/>
        </p:nvSpPr>
        <p:spPr>
          <a:xfrm>
            <a:off x="3945488" y="3139727"/>
            <a:ext cx="325103" cy="307777"/>
          </a:xfrm>
          <a:prstGeom prst="rect">
            <a:avLst/>
          </a:prstGeom>
          <a:noFill/>
        </p:spPr>
        <p:txBody>
          <a:bodyPr wrap="square" rtlCol="0">
            <a:spAutoFit/>
          </a:bodyPr>
          <a:lstStyle/>
          <a:p>
            <a:pPr algn="ctr"/>
            <a:r>
              <a:rPr lang="es-ES" sz="1400" b="1" dirty="0">
                <a:solidFill>
                  <a:srgbClr val="FF0000"/>
                </a:solidFill>
              </a:rPr>
              <a:t>2</a:t>
            </a:r>
          </a:p>
        </p:txBody>
      </p:sp>
      <p:sp>
        <p:nvSpPr>
          <p:cNvPr id="102" name="CuadroTexto 101"/>
          <p:cNvSpPr txBox="1"/>
          <p:nvPr/>
        </p:nvSpPr>
        <p:spPr>
          <a:xfrm>
            <a:off x="4842928" y="3297262"/>
            <a:ext cx="325103" cy="307777"/>
          </a:xfrm>
          <a:prstGeom prst="rect">
            <a:avLst/>
          </a:prstGeom>
          <a:noFill/>
        </p:spPr>
        <p:txBody>
          <a:bodyPr wrap="square" rtlCol="0">
            <a:spAutoFit/>
          </a:bodyPr>
          <a:lstStyle/>
          <a:p>
            <a:pPr algn="ctr"/>
            <a:r>
              <a:rPr lang="es-ES" sz="1400" b="1" dirty="0">
                <a:solidFill>
                  <a:srgbClr val="FF0000"/>
                </a:solidFill>
              </a:rPr>
              <a:t>2</a:t>
            </a:r>
          </a:p>
        </p:txBody>
      </p:sp>
      <p:sp>
        <p:nvSpPr>
          <p:cNvPr id="103" name="CuadroTexto 102"/>
          <p:cNvSpPr txBox="1"/>
          <p:nvPr/>
        </p:nvSpPr>
        <p:spPr>
          <a:xfrm>
            <a:off x="5775030" y="3444534"/>
            <a:ext cx="325103" cy="307777"/>
          </a:xfrm>
          <a:prstGeom prst="rect">
            <a:avLst/>
          </a:prstGeom>
          <a:noFill/>
        </p:spPr>
        <p:txBody>
          <a:bodyPr wrap="square" rtlCol="0">
            <a:spAutoFit/>
          </a:bodyPr>
          <a:lstStyle/>
          <a:p>
            <a:pPr algn="ctr"/>
            <a:r>
              <a:rPr lang="es-ES" sz="1400" b="1" dirty="0">
                <a:solidFill>
                  <a:srgbClr val="FF0000"/>
                </a:solidFill>
              </a:rPr>
              <a:t>2</a:t>
            </a:r>
          </a:p>
        </p:txBody>
      </p:sp>
      <p:sp>
        <p:nvSpPr>
          <p:cNvPr id="104" name="CuadroTexto 103"/>
          <p:cNvSpPr txBox="1"/>
          <p:nvPr/>
        </p:nvSpPr>
        <p:spPr>
          <a:xfrm>
            <a:off x="3795415" y="6052633"/>
            <a:ext cx="546255" cy="461665"/>
          </a:xfrm>
          <a:prstGeom prst="rect">
            <a:avLst/>
          </a:prstGeom>
          <a:noFill/>
        </p:spPr>
        <p:txBody>
          <a:bodyPr wrap="square" rtlCol="0">
            <a:spAutoFit/>
          </a:bodyPr>
          <a:lstStyle/>
          <a:p>
            <a:pPr algn="ctr"/>
            <a:r>
              <a:rPr lang="es-ES" sz="1400" b="1" dirty="0">
                <a:solidFill>
                  <a:srgbClr val="FF0000"/>
                </a:solidFill>
              </a:rPr>
              <a:t>4</a:t>
            </a:r>
          </a:p>
          <a:p>
            <a:pPr algn="ctr"/>
            <a:r>
              <a:rPr lang="es-ES" sz="1000" dirty="0"/>
              <a:t>Ceuta</a:t>
            </a:r>
          </a:p>
        </p:txBody>
      </p:sp>
    </p:spTree>
    <p:extLst>
      <p:ext uri="{BB962C8B-B14F-4D97-AF65-F5344CB8AC3E}">
        <p14:creationId xmlns:p14="http://schemas.microsoft.com/office/powerpoint/2010/main" val="422165473"/>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Imagen 33"/>
          <p:cNvPicPr>
            <a:picLocks/>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t="1" r="55403" b="76612"/>
          <a:stretch/>
        </p:blipFill>
        <p:spPr>
          <a:xfrm>
            <a:off x="7317323" y="-696540"/>
            <a:ext cx="1719673" cy="1203566"/>
          </a:xfrm>
          <a:prstGeom prst="rect">
            <a:avLst/>
          </a:prstGeom>
        </p:spPr>
      </p:pic>
      <p:pic>
        <p:nvPicPr>
          <p:cNvPr id="40" name="Imagen 39"/>
          <p:cNvPicPr>
            <a:picLocks/>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t="1" r="32781" b="76612"/>
          <a:stretch/>
        </p:blipFill>
        <p:spPr>
          <a:xfrm>
            <a:off x="2796559" y="-696540"/>
            <a:ext cx="2592000" cy="1203566"/>
          </a:xfrm>
          <a:prstGeom prst="rect">
            <a:avLst/>
          </a:prstGeom>
        </p:spPr>
      </p:pic>
      <p:pic>
        <p:nvPicPr>
          <p:cNvPr id="39" name="Imagen 38"/>
          <p:cNvPicPr>
            <a:picLocks/>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t="1" r="32781" b="76612"/>
          <a:stretch/>
        </p:blipFill>
        <p:spPr>
          <a:xfrm>
            <a:off x="1289638" y="-696540"/>
            <a:ext cx="2592000" cy="1203566"/>
          </a:xfrm>
          <a:prstGeom prst="rect">
            <a:avLst/>
          </a:prstGeom>
        </p:spPr>
      </p:pic>
      <p:pic>
        <p:nvPicPr>
          <p:cNvPr id="41" name="Imagen 40"/>
          <p:cNvPicPr>
            <a:picLocks/>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t="1" r="32781" b="76612"/>
          <a:stretch/>
        </p:blipFill>
        <p:spPr>
          <a:xfrm>
            <a:off x="4303480" y="-696540"/>
            <a:ext cx="2592000" cy="1203566"/>
          </a:xfrm>
          <a:prstGeom prst="rect">
            <a:avLst/>
          </a:prstGeom>
        </p:spPr>
      </p:pic>
      <p:pic>
        <p:nvPicPr>
          <p:cNvPr id="42" name="Imagen 41"/>
          <p:cNvPicPr>
            <a:picLocks/>
          </p:cNvPicPr>
          <p:nvPr/>
        </p:nvPicPr>
        <p:blipFill rotWithShape="1">
          <a:blip r:embed="rId2">
            <a:duotone>
              <a:schemeClr val="accent5">
                <a:shade val="45000"/>
                <a:satMod val="135000"/>
              </a:schemeClr>
              <a:prstClr val="white"/>
            </a:duotone>
            <a:extLst>
              <a:ext uri="{28A0092B-C50C-407E-A947-70E740481C1C}">
                <a14:useLocalDpi xmlns:a14="http://schemas.microsoft.com/office/drawing/2010/main" val="0"/>
              </a:ext>
            </a:extLst>
          </a:blip>
          <a:srcRect t="1" r="32781" b="76612"/>
          <a:stretch/>
        </p:blipFill>
        <p:spPr>
          <a:xfrm>
            <a:off x="5810401" y="-696540"/>
            <a:ext cx="2592000" cy="1203566"/>
          </a:xfrm>
          <a:prstGeom prst="rect">
            <a:avLst/>
          </a:prstGeom>
        </p:spPr>
      </p:pic>
      <p:pic>
        <p:nvPicPr>
          <p:cNvPr id="13" name="Imagen 12"/>
          <p:cNvPicPr>
            <a:picLocks/>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t="1" r="32781" b="76612"/>
          <a:stretch/>
        </p:blipFill>
        <p:spPr>
          <a:xfrm>
            <a:off x="-217283" y="-696540"/>
            <a:ext cx="2592000" cy="1203566"/>
          </a:xfrm>
          <a:prstGeom prst="rect">
            <a:avLst/>
          </a:prstGeom>
        </p:spPr>
      </p:pic>
      <p:pic>
        <p:nvPicPr>
          <p:cNvPr id="20" name="Imagen 19"/>
          <p:cNvPicPr>
            <a:picLocks noChangeAspect="1"/>
          </p:cNvPicPr>
          <p:nvPr/>
        </p:nvPicPr>
        <p:blipFill rotWithShape="1">
          <a:blip r:embed="rId2">
            <a:duotone>
              <a:schemeClr val="accent5">
                <a:shade val="45000"/>
                <a:satMod val="135000"/>
              </a:schemeClr>
              <a:prstClr val="white"/>
            </a:duotone>
            <a:extLst>
              <a:ext uri="{28A0092B-C50C-407E-A947-70E740481C1C}">
                <a14:useLocalDpi xmlns:a14="http://schemas.microsoft.com/office/drawing/2010/main" val="0"/>
              </a:ext>
            </a:extLst>
          </a:blip>
          <a:srcRect l="46011" t="20206" b="76612"/>
          <a:stretch/>
        </p:blipFill>
        <p:spPr>
          <a:xfrm>
            <a:off x="2998119" y="343253"/>
            <a:ext cx="2697221" cy="163773"/>
          </a:xfrm>
          <a:prstGeom prst="rect">
            <a:avLst/>
          </a:prstGeom>
        </p:spPr>
      </p:pic>
      <p:pic>
        <p:nvPicPr>
          <p:cNvPr id="21" name="Imagen 20"/>
          <p:cNvPicPr>
            <a:picLocks noChangeAspect="1"/>
          </p:cNvPicPr>
          <p:nvPr/>
        </p:nvPicPr>
        <p:blipFill rotWithShape="1">
          <a:blip r:embed="rId2">
            <a:duotone>
              <a:schemeClr val="accent5">
                <a:shade val="45000"/>
                <a:satMod val="135000"/>
              </a:schemeClr>
              <a:prstClr val="white"/>
            </a:duotone>
            <a:extLst>
              <a:ext uri="{28A0092B-C50C-407E-A947-70E740481C1C}">
                <a14:useLocalDpi xmlns:a14="http://schemas.microsoft.com/office/drawing/2010/main" val="0"/>
              </a:ext>
            </a:extLst>
          </a:blip>
          <a:srcRect l="46011" t="20206" b="76612"/>
          <a:stretch/>
        </p:blipFill>
        <p:spPr>
          <a:xfrm>
            <a:off x="5130441" y="343252"/>
            <a:ext cx="2697221" cy="163774"/>
          </a:xfrm>
          <a:prstGeom prst="rect">
            <a:avLst/>
          </a:prstGeom>
        </p:spPr>
      </p:pic>
      <p:pic>
        <p:nvPicPr>
          <p:cNvPr id="22" name="Imagen 21"/>
          <p:cNvPicPr>
            <a:picLocks noChangeAspect="1"/>
          </p:cNvPicPr>
          <p:nvPr/>
        </p:nvPicPr>
        <p:blipFill rotWithShape="1">
          <a:blip r:embed="rId2">
            <a:duotone>
              <a:schemeClr val="accent5">
                <a:shade val="45000"/>
                <a:satMod val="135000"/>
              </a:schemeClr>
              <a:prstClr val="white"/>
            </a:duotone>
            <a:extLst>
              <a:ext uri="{28A0092B-C50C-407E-A947-70E740481C1C}">
                <a14:useLocalDpi xmlns:a14="http://schemas.microsoft.com/office/drawing/2010/main" val="0"/>
              </a:ext>
            </a:extLst>
          </a:blip>
          <a:srcRect l="46011" t="20205" b="76612"/>
          <a:stretch/>
        </p:blipFill>
        <p:spPr>
          <a:xfrm>
            <a:off x="6772345" y="343251"/>
            <a:ext cx="2697221" cy="163775"/>
          </a:xfrm>
          <a:prstGeom prst="rect">
            <a:avLst/>
          </a:prstGeom>
        </p:spPr>
      </p:pic>
      <p:pic>
        <p:nvPicPr>
          <p:cNvPr id="27" name="Imagen 26"/>
          <p:cNvPicPr>
            <a:picLocks noChangeAspect="1"/>
          </p:cNvPicPr>
          <p:nvPr/>
        </p:nvPicPr>
        <p:blipFill rotWithShape="1">
          <a:blip r:embed="rId2">
            <a:duotone>
              <a:schemeClr val="accent5">
                <a:shade val="45000"/>
                <a:satMod val="135000"/>
              </a:schemeClr>
              <a:prstClr val="white"/>
            </a:duotone>
            <a:extLst>
              <a:ext uri="{28A0092B-C50C-407E-A947-70E740481C1C}">
                <a14:useLocalDpi xmlns:a14="http://schemas.microsoft.com/office/drawing/2010/main" val="0"/>
              </a:ext>
            </a:extLst>
          </a:blip>
          <a:srcRect l="46011" t="20206" b="76612"/>
          <a:stretch/>
        </p:blipFill>
        <p:spPr>
          <a:xfrm>
            <a:off x="1776777" y="343253"/>
            <a:ext cx="2697221" cy="163773"/>
          </a:xfrm>
          <a:prstGeom prst="rect">
            <a:avLst/>
          </a:prstGeom>
        </p:spPr>
      </p:pic>
      <p:pic>
        <p:nvPicPr>
          <p:cNvPr id="18" name="Imagen 17"/>
          <p:cNvPicPr>
            <a:picLocks noChangeAspect="1"/>
          </p:cNvPicPr>
          <p:nvPr/>
        </p:nvPicPr>
        <p:blipFill rotWithShape="1">
          <a:blip r:embed="rId2">
            <a:duotone>
              <a:schemeClr val="accent5">
                <a:shade val="45000"/>
                <a:satMod val="135000"/>
              </a:schemeClr>
              <a:prstClr val="white"/>
            </a:duotone>
            <a:extLst>
              <a:ext uri="{28A0092B-C50C-407E-A947-70E740481C1C}">
                <a14:useLocalDpi xmlns:a14="http://schemas.microsoft.com/office/drawing/2010/main" val="0"/>
              </a:ext>
            </a:extLst>
          </a:blip>
          <a:srcRect l="46011" t="20206" b="76612"/>
          <a:stretch/>
        </p:blipFill>
        <p:spPr>
          <a:xfrm flipH="1">
            <a:off x="-302542" y="343253"/>
            <a:ext cx="2697221" cy="163773"/>
          </a:xfrm>
          <a:prstGeom prst="rect">
            <a:avLst/>
          </a:prstGeom>
        </p:spPr>
      </p:pic>
      <p:sp>
        <p:nvSpPr>
          <p:cNvPr id="2" name="Rectángulo 1"/>
          <p:cNvSpPr/>
          <p:nvPr/>
        </p:nvSpPr>
        <p:spPr>
          <a:xfrm>
            <a:off x="626055" y="647814"/>
            <a:ext cx="7891889" cy="423449"/>
          </a:xfrm>
          <a:prstGeom prst="rect">
            <a:avLst/>
          </a:prstGeom>
          <a:ln w="38100"/>
        </p:spPr>
        <p:style>
          <a:lnRef idx="2">
            <a:schemeClr val="accent1"/>
          </a:lnRef>
          <a:fillRef idx="1">
            <a:schemeClr val="lt1"/>
          </a:fillRef>
          <a:effectRef idx="0">
            <a:schemeClr val="accent1"/>
          </a:effectRef>
          <a:fontRef idx="minor">
            <a:schemeClr val="dk1"/>
          </a:fontRef>
        </p:style>
        <p:txBody>
          <a:bodyPr wrap="square">
            <a:spAutoFit/>
          </a:bodyPr>
          <a:lstStyle/>
          <a:p>
            <a:pPr algn="ctr">
              <a:lnSpc>
                <a:spcPct val="150000"/>
              </a:lnSpc>
            </a:pPr>
            <a:r>
              <a:rPr lang="es-ES" sz="1600" b="1" dirty="0">
                <a:highlight>
                  <a:srgbClr val="FFFFFF"/>
                </a:highlight>
              </a:rPr>
              <a:t>¿ COMO FUERON LOS EXAMENES DE LAS 3 ÚLTIMAS CONVOCATORIAS?</a:t>
            </a:r>
          </a:p>
        </p:txBody>
      </p:sp>
      <p:sp>
        <p:nvSpPr>
          <p:cNvPr id="30" name="CuadroTexto 29"/>
          <p:cNvSpPr txBox="1"/>
          <p:nvPr/>
        </p:nvSpPr>
        <p:spPr>
          <a:xfrm>
            <a:off x="56116" y="85735"/>
            <a:ext cx="1439281" cy="276999"/>
          </a:xfrm>
          <a:prstGeom prst="rect">
            <a:avLst/>
          </a:prstGeom>
          <a:noFill/>
        </p:spPr>
        <p:txBody>
          <a:bodyPr wrap="square" rtlCol="0">
            <a:spAutoFit/>
          </a:bodyPr>
          <a:lstStyle/>
          <a:p>
            <a:pPr algn="ctr"/>
            <a:r>
              <a:rPr lang="es-ES" sz="1200" b="1"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SOLICITUDES</a:t>
            </a:r>
          </a:p>
        </p:txBody>
      </p:sp>
      <p:sp>
        <p:nvSpPr>
          <p:cNvPr id="31" name="CuadroTexto 30"/>
          <p:cNvSpPr txBox="1"/>
          <p:nvPr/>
        </p:nvSpPr>
        <p:spPr>
          <a:xfrm>
            <a:off x="1558838" y="16460"/>
            <a:ext cx="1439281" cy="461665"/>
          </a:xfrm>
          <a:prstGeom prst="rect">
            <a:avLst/>
          </a:prstGeom>
          <a:noFill/>
        </p:spPr>
        <p:txBody>
          <a:bodyPr wrap="square" rtlCol="0">
            <a:spAutoFit/>
          </a:bodyPr>
          <a:lstStyle/>
          <a:p>
            <a:pPr algn="ctr"/>
            <a:r>
              <a:rPr lang="es-ES" sz="1200" b="1"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PLAZAS OFERTADAS</a:t>
            </a:r>
          </a:p>
        </p:txBody>
      </p:sp>
      <p:sp>
        <p:nvSpPr>
          <p:cNvPr id="32" name="CuadroTexto 31"/>
          <p:cNvSpPr txBox="1"/>
          <p:nvPr/>
        </p:nvSpPr>
        <p:spPr>
          <a:xfrm>
            <a:off x="3075775" y="25337"/>
            <a:ext cx="1439281" cy="461665"/>
          </a:xfrm>
          <a:prstGeom prst="rect">
            <a:avLst/>
          </a:prstGeom>
          <a:noFill/>
        </p:spPr>
        <p:txBody>
          <a:bodyPr wrap="square" rtlCol="0">
            <a:spAutoFit/>
          </a:bodyPr>
          <a:lstStyle/>
          <a:p>
            <a:pPr algn="ctr"/>
            <a:r>
              <a:rPr lang="es-ES" sz="1200" b="1"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PLAZAS CUBIERTAS</a:t>
            </a:r>
          </a:p>
        </p:txBody>
      </p:sp>
      <p:sp>
        <p:nvSpPr>
          <p:cNvPr id="33" name="CuadroTexto 32"/>
          <p:cNvSpPr txBox="1"/>
          <p:nvPr/>
        </p:nvSpPr>
        <p:spPr>
          <a:xfrm>
            <a:off x="4573356" y="94612"/>
            <a:ext cx="1439281" cy="276999"/>
          </a:xfrm>
          <a:prstGeom prst="rect">
            <a:avLst/>
          </a:prstGeom>
          <a:noFill/>
        </p:spPr>
        <p:txBody>
          <a:bodyPr wrap="square" rtlCol="0">
            <a:spAutoFit/>
          </a:bodyPr>
          <a:lstStyle/>
          <a:p>
            <a:pPr algn="ctr"/>
            <a:r>
              <a:rPr lang="es-ES" sz="1200" b="1"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DESTINOS</a:t>
            </a:r>
          </a:p>
        </p:txBody>
      </p:sp>
      <p:sp>
        <p:nvSpPr>
          <p:cNvPr id="35" name="CuadroTexto 34"/>
          <p:cNvSpPr txBox="1"/>
          <p:nvPr/>
        </p:nvSpPr>
        <p:spPr>
          <a:xfrm>
            <a:off x="6206827" y="79008"/>
            <a:ext cx="1245738" cy="276999"/>
          </a:xfrm>
          <a:prstGeom prst="rect">
            <a:avLst/>
          </a:prstGeom>
          <a:noFill/>
        </p:spPr>
        <p:txBody>
          <a:bodyPr wrap="square" rtlCol="0">
            <a:spAutoFit/>
          </a:bodyPr>
          <a:lstStyle/>
          <a:p>
            <a:pPr algn="ctr"/>
            <a:r>
              <a:rPr lang="es-ES" sz="1200" b="1"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EXÁMENES</a:t>
            </a:r>
          </a:p>
        </p:txBody>
      </p:sp>
      <p:sp>
        <p:nvSpPr>
          <p:cNvPr id="36" name="CuadroTexto 35"/>
          <p:cNvSpPr txBox="1"/>
          <p:nvPr/>
        </p:nvSpPr>
        <p:spPr>
          <a:xfrm>
            <a:off x="7719058" y="114470"/>
            <a:ext cx="1245738" cy="276999"/>
          </a:xfrm>
          <a:prstGeom prst="rect">
            <a:avLst/>
          </a:prstGeom>
          <a:noFill/>
        </p:spPr>
        <p:txBody>
          <a:bodyPr wrap="square" rtlCol="0">
            <a:spAutoFit/>
          </a:bodyPr>
          <a:lstStyle/>
          <a:p>
            <a:pPr algn="ctr"/>
            <a:r>
              <a:rPr lang="es-ES" sz="1200" b="1"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TEMARIO</a:t>
            </a:r>
          </a:p>
        </p:txBody>
      </p:sp>
      <p:graphicFrame>
        <p:nvGraphicFramePr>
          <p:cNvPr id="3" name="Tabla 2"/>
          <p:cNvGraphicFramePr>
            <a:graphicFrameLocks noGrp="1"/>
          </p:cNvGraphicFramePr>
          <p:nvPr>
            <p:extLst>
              <p:ext uri="{D42A27DB-BD31-4B8C-83A1-F6EECF244321}">
                <p14:modId xmlns:p14="http://schemas.microsoft.com/office/powerpoint/2010/main" val="3926406018"/>
              </p:ext>
            </p:extLst>
          </p:nvPr>
        </p:nvGraphicFramePr>
        <p:xfrm>
          <a:off x="251521" y="1206271"/>
          <a:ext cx="8785475" cy="4854656"/>
        </p:xfrm>
        <a:graphic>
          <a:graphicData uri="http://schemas.openxmlformats.org/drawingml/2006/table">
            <a:tbl>
              <a:tblPr firstRow="1" bandRow="1">
                <a:tableStyleId>{5C22544A-7EE6-4342-B048-85BDC9FD1C3A}</a:tableStyleId>
              </a:tblPr>
              <a:tblGrid>
                <a:gridCol w="1512168">
                  <a:extLst>
                    <a:ext uri="{9D8B030D-6E8A-4147-A177-3AD203B41FA5}">
                      <a16:colId xmlns:a16="http://schemas.microsoft.com/office/drawing/2014/main" val="3177146267"/>
                    </a:ext>
                  </a:extLst>
                </a:gridCol>
                <a:gridCol w="2232248">
                  <a:extLst>
                    <a:ext uri="{9D8B030D-6E8A-4147-A177-3AD203B41FA5}">
                      <a16:colId xmlns:a16="http://schemas.microsoft.com/office/drawing/2014/main" val="1329981881"/>
                    </a:ext>
                  </a:extLst>
                </a:gridCol>
                <a:gridCol w="2634546">
                  <a:extLst>
                    <a:ext uri="{9D8B030D-6E8A-4147-A177-3AD203B41FA5}">
                      <a16:colId xmlns:a16="http://schemas.microsoft.com/office/drawing/2014/main" val="3560182681"/>
                    </a:ext>
                  </a:extLst>
                </a:gridCol>
                <a:gridCol w="2406513">
                  <a:extLst>
                    <a:ext uri="{9D8B030D-6E8A-4147-A177-3AD203B41FA5}">
                      <a16:colId xmlns:a16="http://schemas.microsoft.com/office/drawing/2014/main" val="4220283114"/>
                    </a:ext>
                  </a:extLst>
                </a:gridCol>
              </a:tblGrid>
              <a:tr h="678896">
                <a:tc>
                  <a:txBody>
                    <a:bodyPr/>
                    <a:lstStyle/>
                    <a:p>
                      <a:endParaRPr lang="es-ES" dirty="0"/>
                    </a:p>
                  </a:txBody>
                  <a:tcPr/>
                </a:tc>
                <a:tc>
                  <a:txBody>
                    <a:bodyPr/>
                    <a:lstStyle/>
                    <a:p>
                      <a:pPr algn="ctr"/>
                      <a:r>
                        <a:rPr lang="es-ES" dirty="0"/>
                        <a:t>OPE-</a:t>
                      </a:r>
                      <a:r>
                        <a:rPr lang="es-ES" baseline="0" dirty="0"/>
                        <a:t> 2018</a:t>
                      </a:r>
                      <a:endParaRPr lang="es-ES" dirty="0"/>
                    </a:p>
                  </a:txBody>
                  <a:tcPr/>
                </a:tc>
                <a:tc>
                  <a:txBody>
                    <a:bodyPr/>
                    <a:lstStyle/>
                    <a:p>
                      <a:pPr algn="ctr"/>
                      <a:r>
                        <a:rPr lang="es-ES" dirty="0"/>
                        <a:t>OPE- 2019</a:t>
                      </a:r>
                    </a:p>
                  </a:txBody>
                  <a:tcPr/>
                </a:tc>
                <a:tc>
                  <a:txBody>
                    <a:bodyPr/>
                    <a:lstStyle/>
                    <a:p>
                      <a:pPr algn="ctr"/>
                      <a:r>
                        <a:rPr lang="es-ES" dirty="0"/>
                        <a:t>OPE 2020, 2021 Y 2022</a:t>
                      </a:r>
                    </a:p>
                  </a:txBody>
                  <a:tcPr/>
                </a:tc>
                <a:extLst>
                  <a:ext uri="{0D108BD9-81ED-4DB2-BD59-A6C34878D82A}">
                    <a16:rowId xmlns:a16="http://schemas.microsoft.com/office/drawing/2014/main" val="1174897269"/>
                  </a:ext>
                </a:extLst>
              </a:tr>
              <a:tr h="999129">
                <a:tc>
                  <a:txBody>
                    <a:bodyPr/>
                    <a:lstStyle/>
                    <a:p>
                      <a:r>
                        <a:rPr lang="es-ES" b="1" u="sng" dirty="0"/>
                        <a:t>1er examen</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600" dirty="0"/>
                        <a:t>Test 100 preguntas de los bloques I a VI.</a:t>
                      </a:r>
                    </a:p>
                    <a:p>
                      <a:endParaRPr lang="es-E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600" dirty="0"/>
                        <a:t>Test 100 preguntas de los bloques I a VI.</a:t>
                      </a:r>
                    </a:p>
                    <a:p>
                      <a:endParaRPr lang="es-ES" sz="1600" dirty="0"/>
                    </a:p>
                  </a:txBody>
                  <a:tcPr/>
                </a:tc>
                <a:tc>
                  <a:txBody>
                    <a:bodyPr/>
                    <a:lstStyle/>
                    <a:p>
                      <a:r>
                        <a:rPr lang="es-ES" sz="1600" dirty="0"/>
                        <a:t>Test 100 preguntas de los bloques I a VI.</a:t>
                      </a:r>
                    </a:p>
                  </a:txBody>
                  <a:tcPr/>
                </a:tc>
                <a:extLst>
                  <a:ext uri="{0D108BD9-81ED-4DB2-BD59-A6C34878D82A}">
                    <a16:rowId xmlns:a16="http://schemas.microsoft.com/office/drawing/2014/main" val="1831175681"/>
                  </a:ext>
                </a:extLst>
              </a:tr>
              <a:tr h="1091379">
                <a:tc>
                  <a:txBody>
                    <a:bodyPr/>
                    <a:lstStyle/>
                    <a:p>
                      <a:r>
                        <a:rPr lang="es-ES" b="1" u="sng" dirty="0"/>
                        <a:t>2º examen</a:t>
                      </a:r>
                    </a:p>
                  </a:txBody>
                  <a:tcPr/>
                </a:tc>
                <a:tc>
                  <a:txBody>
                    <a:bodyPr/>
                    <a:lstStyle/>
                    <a:p>
                      <a:r>
                        <a:rPr lang="es-ES" sz="1600" dirty="0"/>
                        <a:t>10</a:t>
                      </a:r>
                      <a:r>
                        <a:rPr lang="es-ES" sz="1600" baseline="0" dirty="0"/>
                        <a:t> p</a:t>
                      </a:r>
                      <a:r>
                        <a:rPr lang="es-ES" sz="1600" dirty="0"/>
                        <a:t>reguntas cortas de los Bloques I a III</a:t>
                      </a:r>
                    </a:p>
                    <a:p>
                      <a:r>
                        <a:rPr lang="es-ES" sz="1600" dirty="0"/>
                        <a:t>(Sin lectura)</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600" dirty="0"/>
                        <a:t>- 5</a:t>
                      </a:r>
                      <a:r>
                        <a:rPr lang="es-ES" sz="1600" baseline="0" dirty="0"/>
                        <a:t> p</a:t>
                      </a:r>
                      <a:r>
                        <a:rPr lang="es-ES" sz="1600" dirty="0"/>
                        <a:t>reguntas cortas de los Bloques I a III</a:t>
                      </a:r>
                    </a:p>
                    <a:p>
                      <a:pPr marL="0" marR="0" indent="0" algn="l" defTabSz="914400" rtl="0" eaLnBrk="1" fontAlgn="auto" latinLnBrk="0" hangingPunct="1">
                        <a:lnSpc>
                          <a:spcPct val="100000"/>
                        </a:lnSpc>
                        <a:spcBef>
                          <a:spcPts val="0"/>
                        </a:spcBef>
                        <a:spcAft>
                          <a:spcPts val="0"/>
                        </a:spcAft>
                        <a:buClrTx/>
                        <a:buSzTx/>
                        <a:buFontTx/>
                        <a:buNone/>
                        <a:tabLst/>
                        <a:defRPr/>
                      </a:pPr>
                      <a:r>
                        <a:rPr lang="es-ES" sz="1600" dirty="0"/>
                        <a:t>- 2</a:t>
                      </a:r>
                      <a:r>
                        <a:rPr lang="es-ES" sz="1600" baseline="0" dirty="0"/>
                        <a:t> casos prácticos a elegir uno. </a:t>
                      </a:r>
                    </a:p>
                    <a:p>
                      <a:pPr marL="0" marR="0" indent="0" algn="l" defTabSz="914400" rtl="0" eaLnBrk="1" fontAlgn="auto" latinLnBrk="0" hangingPunct="1">
                        <a:lnSpc>
                          <a:spcPct val="100000"/>
                        </a:lnSpc>
                        <a:spcBef>
                          <a:spcPts val="0"/>
                        </a:spcBef>
                        <a:spcAft>
                          <a:spcPts val="0"/>
                        </a:spcAft>
                        <a:buClrTx/>
                        <a:buSzTx/>
                        <a:buFontTx/>
                        <a:buNone/>
                        <a:tabLst/>
                        <a:defRPr/>
                      </a:pPr>
                      <a:r>
                        <a:rPr lang="es-ES" sz="1600" baseline="0" dirty="0"/>
                        <a:t>5 preguntas de los bloques IV, V y VI.</a:t>
                      </a:r>
                    </a:p>
                    <a:p>
                      <a:r>
                        <a:rPr lang="es-ES" sz="1600" dirty="0"/>
                        <a:t>(con lectura)</a:t>
                      </a:r>
                    </a:p>
                  </a:txBody>
                  <a:tcPr/>
                </a:tc>
                <a:tc>
                  <a:txBody>
                    <a:bodyPr/>
                    <a:lstStyle/>
                    <a:p>
                      <a:r>
                        <a:rPr lang="es-ES" sz="1600" dirty="0"/>
                        <a:t>2</a:t>
                      </a:r>
                      <a:r>
                        <a:rPr lang="es-ES" sz="1600" baseline="0" dirty="0"/>
                        <a:t> casos prácticos a elegir uno </a:t>
                      </a:r>
                    </a:p>
                    <a:p>
                      <a:r>
                        <a:rPr lang="es-ES" sz="1600" baseline="0" dirty="0"/>
                        <a:t>5 preguntas de los bloques IV, V y VI.</a:t>
                      </a:r>
                    </a:p>
                    <a:p>
                      <a:r>
                        <a:rPr lang="es-ES" sz="1600" baseline="0" dirty="0"/>
                        <a:t>(Sin lectura)</a:t>
                      </a:r>
                      <a:endParaRPr lang="es-ES" sz="1600" dirty="0"/>
                    </a:p>
                  </a:txBody>
                  <a:tcPr/>
                </a:tc>
                <a:extLst>
                  <a:ext uri="{0D108BD9-81ED-4DB2-BD59-A6C34878D82A}">
                    <a16:rowId xmlns:a16="http://schemas.microsoft.com/office/drawing/2014/main" val="1458014263"/>
                  </a:ext>
                </a:extLst>
              </a:tr>
              <a:tr h="994874">
                <a:tc>
                  <a:txBody>
                    <a:bodyPr/>
                    <a:lstStyle/>
                    <a:p>
                      <a:r>
                        <a:rPr lang="es-ES" b="1" u="sng" dirty="0"/>
                        <a:t>3er</a:t>
                      </a:r>
                    </a:p>
                    <a:p>
                      <a:r>
                        <a:rPr lang="es-ES" b="1" u="sng" dirty="0"/>
                        <a:t>examen</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600" dirty="0"/>
                        <a:t>2</a:t>
                      </a:r>
                      <a:r>
                        <a:rPr lang="es-ES" sz="1600" baseline="0" dirty="0"/>
                        <a:t> casos prácticos a elegir uno</a:t>
                      </a:r>
                    </a:p>
                    <a:p>
                      <a:pPr marL="0" marR="0" indent="0" algn="l" defTabSz="914400" rtl="0" eaLnBrk="1" fontAlgn="auto" latinLnBrk="0" hangingPunct="1">
                        <a:lnSpc>
                          <a:spcPct val="100000"/>
                        </a:lnSpc>
                        <a:spcBef>
                          <a:spcPts val="0"/>
                        </a:spcBef>
                        <a:spcAft>
                          <a:spcPts val="0"/>
                        </a:spcAft>
                        <a:buClrTx/>
                        <a:buSzTx/>
                        <a:buFontTx/>
                        <a:buNone/>
                        <a:tabLst/>
                        <a:defRPr/>
                      </a:pPr>
                      <a:r>
                        <a:rPr lang="es-ES" sz="1600" baseline="0" dirty="0"/>
                        <a:t>5 preguntas de los bloques IV, V y VI.</a:t>
                      </a:r>
                    </a:p>
                    <a:p>
                      <a:pPr marL="0" marR="0" indent="0" algn="l" defTabSz="914400" rtl="0" eaLnBrk="1" fontAlgn="auto" latinLnBrk="0" hangingPunct="1">
                        <a:lnSpc>
                          <a:spcPct val="100000"/>
                        </a:lnSpc>
                        <a:spcBef>
                          <a:spcPts val="0"/>
                        </a:spcBef>
                        <a:spcAft>
                          <a:spcPts val="0"/>
                        </a:spcAft>
                        <a:buClrTx/>
                        <a:buSzTx/>
                        <a:buFontTx/>
                        <a:buNone/>
                        <a:tabLst/>
                        <a:defRPr/>
                      </a:pPr>
                      <a:r>
                        <a:rPr lang="es-ES" sz="1600" baseline="0" dirty="0"/>
                        <a:t>(Lectura)</a:t>
                      </a:r>
                      <a:endParaRPr lang="es-ES" sz="1600" dirty="0"/>
                    </a:p>
                  </a:txBody>
                  <a:tcPr/>
                </a:tc>
                <a:tc>
                  <a:txBody>
                    <a:bodyPr/>
                    <a:lstStyle/>
                    <a:p>
                      <a:endParaRPr lang="es-ES" sz="1600" dirty="0"/>
                    </a:p>
                  </a:txBody>
                  <a:tcPr/>
                </a:tc>
                <a:tc>
                  <a:txBody>
                    <a:bodyPr/>
                    <a:lstStyle/>
                    <a:p>
                      <a:endParaRPr lang="es-ES" sz="1600" dirty="0"/>
                    </a:p>
                  </a:txBody>
                  <a:tcPr/>
                </a:tc>
                <a:extLst>
                  <a:ext uri="{0D108BD9-81ED-4DB2-BD59-A6C34878D82A}">
                    <a16:rowId xmlns:a16="http://schemas.microsoft.com/office/drawing/2014/main" val="458926052"/>
                  </a:ext>
                </a:extLst>
              </a:tr>
            </a:tbl>
          </a:graphicData>
        </a:graphic>
      </p:graphicFrame>
    </p:spTree>
    <p:extLst>
      <p:ext uri="{BB962C8B-B14F-4D97-AF65-F5344CB8AC3E}">
        <p14:creationId xmlns:p14="http://schemas.microsoft.com/office/powerpoint/2010/main" val="1312653759"/>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Imagen 33"/>
          <p:cNvPicPr>
            <a:picLocks/>
          </p:cNvPicPr>
          <p:nvPr/>
        </p:nvPicPr>
        <p:blipFill rotWithShape="1">
          <a:blip r:embed="rId2">
            <a:duotone>
              <a:schemeClr val="accent5">
                <a:shade val="45000"/>
                <a:satMod val="135000"/>
              </a:schemeClr>
              <a:prstClr val="white"/>
            </a:duotone>
            <a:extLst>
              <a:ext uri="{28A0092B-C50C-407E-A947-70E740481C1C}">
                <a14:useLocalDpi xmlns:a14="http://schemas.microsoft.com/office/drawing/2010/main" val="0"/>
              </a:ext>
            </a:extLst>
          </a:blip>
          <a:srcRect t="1" r="55403" b="76612"/>
          <a:stretch/>
        </p:blipFill>
        <p:spPr>
          <a:xfrm>
            <a:off x="7317323" y="-696540"/>
            <a:ext cx="1719673" cy="1203566"/>
          </a:xfrm>
          <a:prstGeom prst="rect">
            <a:avLst/>
          </a:prstGeom>
        </p:spPr>
      </p:pic>
      <p:pic>
        <p:nvPicPr>
          <p:cNvPr id="40" name="Imagen 39"/>
          <p:cNvPicPr>
            <a:picLocks/>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t="1" r="32781" b="76612"/>
          <a:stretch/>
        </p:blipFill>
        <p:spPr>
          <a:xfrm>
            <a:off x="2796559" y="-696540"/>
            <a:ext cx="2592000" cy="1203566"/>
          </a:xfrm>
          <a:prstGeom prst="rect">
            <a:avLst/>
          </a:prstGeom>
        </p:spPr>
      </p:pic>
      <p:pic>
        <p:nvPicPr>
          <p:cNvPr id="39" name="Imagen 38"/>
          <p:cNvPicPr>
            <a:picLocks/>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t="1" r="32781" b="76612"/>
          <a:stretch/>
        </p:blipFill>
        <p:spPr>
          <a:xfrm>
            <a:off x="1289638" y="-696540"/>
            <a:ext cx="2592000" cy="1203566"/>
          </a:xfrm>
          <a:prstGeom prst="rect">
            <a:avLst/>
          </a:prstGeom>
        </p:spPr>
      </p:pic>
      <p:pic>
        <p:nvPicPr>
          <p:cNvPr id="41" name="Imagen 40"/>
          <p:cNvPicPr>
            <a:picLocks/>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t="1" r="32781" b="76612"/>
          <a:stretch/>
        </p:blipFill>
        <p:spPr>
          <a:xfrm>
            <a:off x="4303480" y="-696540"/>
            <a:ext cx="2592000" cy="1203566"/>
          </a:xfrm>
          <a:prstGeom prst="rect">
            <a:avLst/>
          </a:prstGeom>
        </p:spPr>
      </p:pic>
      <p:pic>
        <p:nvPicPr>
          <p:cNvPr id="42" name="Imagen 41"/>
          <p:cNvPicPr>
            <a:picLocks/>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t="1" r="32781" b="76612"/>
          <a:stretch/>
        </p:blipFill>
        <p:spPr>
          <a:xfrm>
            <a:off x="5810401" y="-696540"/>
            <a:ext cx="2592000" cy="1203566"/>
          </a:xfrm>
          <a:prstGeom prst="rect">
            <a:avLst/>
          </a:prstGeom>
        </p:spPr>
      </p:pic>
      <p:pic>
        <p:nvPicPr>
          <p:cNvPr id="13" name="Imagen 12"/>
          <p:cNvPicPr>
            <a:picLocks/>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t="1" r="32781" b="76612"/>
          <a:stretch/>
        </p:blipFill>
        <p:spPr>
          <a:xfrm>
            <a:off x="-217283" y="-696540"/>
            <a:ext cx="2592000" cy="1203566"/>
          </a:xfrm>
          <a:prstGeom prst="rect">
            <a:avLst/>
          </a:prstGeom>
        </p:spPr>
      </p:pic>
      <p:pic>
        <p:nvPicPr>
          <p:cNvPr id="20" name="Imagen 19"/>
          <p:cNvPicPr>
            <a:picLocks noChangeAspect="1"/>
          </p:cNvPicPr>
          <p:nvPr/>
        </p:nvPicPr>
        <p:blipFill rotWithShape="1">
          <a:blip r:embed="rId2">
            <a:duotone>
              <a:schemeClr val="accent5">
                <a:shade val="45000"/>
                <a:satMod val="135000"/>
              </a:schemeClr>
              <a:prstClr val="white"/>
            </a:duotone>
            <a:extLst>
              <a:ext uri="{28A0092B-C50C-407E-A947-70E740481C1C}">
                <a14:useLocalDpi xmlns:a14="http://schemas.microsoft.com/office/drawing/2010/main" val="0"/>
              </a:ext>
            </a:extLst>
          </a:blip>
          <a:srcRect l="46011" t="20206" b="76612"/>
          <a:stretch/>
        </p:blipFill>
        <p:spPr>
          <a:xfrm>
            <a:off x="2998119" y="343253"/>
            <a:ext cx="2697221" cy="163773"/>
          </a:xfrm>
          <a:prstGeom prst="rect">
            <a:avLst/>
          </a:prstGeom>
        </p:spPr>
      </p:pic>
      <p:pic>
        <p:nvPicPr>
          <p:cNvPr id="21" name="Imagen 20"/>
          <p:cNvPicPr>
            <a:picLocks noChangeAspect="1"/>
          </p:cNvPicPr>
          <p:nvPr/>
        </p:nvPicPr>
        <p:blipFill rotWithShape="1">
          <a:blip r:embed="rId2">
            <a:duotone>
              <a:schemeClr val="accent5">
                <a:shade val="45000"/>
                <a:satMod val="135000"/>
              </a:schemeClr>
              <a:prstClr val="white"/>
            </a:duotone>
            <a:extLst>
              <a:ext uri="{28A0092B-C50C-407E-A947-70E740481C1C}">
                <a14:useLocalDpi xmlns:a14="http://schemas.microsoft.com/office/drawing/2010/main" val="0"/>
              </a:ext>
            </a:extLst>
          </a:blip>
          <a:srcRect l="46011" t="20206" b="76612"/>
          <a:stretch/>
        </p:blipFill>
        <p:spPr>
          <a:xfrm>
            <a:off x="5130441" y="343252"/>
            <a:ext cx="2697221" cy="163774"/>
          </a:xfrm>
          <a:prstGeom prst="rect">
            <a:avLst/>
          </a:prstGeom>
        </p:spPr>
      </p:pic>
      <p:pic>
        <p:nvPicPr>
          <p:cNvPr id="22" name="Imagen 21"/>
          <p:cNvPicPr>
            <a:picLocks noChangeAspect="1"/>
          </p:cNvPicPr>
          <p:nvPr/>
        </p:nvPicPr>
        <p:blipFill rotWithShape="1">
          <a:blip r:embed="rId2">
            <a:duotone>
              <a:schemeClr val="accent5">
                <a:shade val="45000"/>
                <a:satMod val="135000"/>
              </a:schemeClr>
              <a:prstClr val="white"/>
            </a:duotone>
            <a:extLst>
              <a:ext uri="{28A0092B-C50C-407E-A947-70E740481C1C}">
                <a14:useLocalDpi xmlns:a14="http://schemas.microsoft.com/office/drawing/2010/main" val="0"/>
              </a:ext>
            </a:extLst>
          </a:blip>
          <a:srcRect l="46011" t="20205" b="76612"/>
          <a:stretch/>
        </p:blipFill>
        <p:spPr>
          <a:xfrm>
            <a:off x="6772345" y="343251"/>
            <a:ext cx="2697221" cy="163775"/>
          </a:xfrm>
          <a:prstGeom prst="rect">
            <a:avLst/>
          </a:prstGeom>
        </p:spPr>
      </p:pic>
      <p:pic>
        <p:nvPicPr>
          <p:cNvPr id="27" name="Imagen 26"/>
          <p:cNvPicPr>
            <a:picLocks noChangeAspect="1"/>
          </p:cNvPicPr>
          <p:nvPr/>
        </p:nvPicPr>
        <p:blipFill rotWithShape="1">
          <a:blip r:embed="rId2">
            <a:duotone>
              <a:schemeClr val="accent5">
                <a:shade val="45000"/>
                <a:satMod val="135000"/>
              </a:schemeClr>
              <a:prstClr val="white"/>
            </a:duotone>
            <a:extLst>
              <a:ext uri="{28A0092B-C50C-407E-A947-70E740481C1C}">
                <a14:useLocalDpi xmlns:a14="http://schemas.microsoft.com/office/drawing/2010/main" val="0"/>
              </a:ext>
            </a:extLst>
          </a:blip>
          <a:srcRect l="46011" t="20206" b="76612"/>
          <a:stretch/>
        </p:blipFill>
        <p:spPr>
          <a:xfrm>
            <a:off x="1776777" y="343253"/>
            <a:ext cx="2697221" cy="163773"/>
          </a:xfrm>
          <a:prstGeom prst="rect">
            <a:avLst/>
          </a:prstGeom>
        </p:spPr>
      </p:pic>
      <p:pic>
        <p:nvPicPr>
          <p:cNvPr id="18" name="Imagen 17"/>
          <p:cNvPicPr>
            <a:picLocks noChangeAspect="1"/>
          </p:cNvPicPr>
          <p:nvPr/>
        </p:nvPicPr>
        <p:blipFill rotWithShape="1">
          <a:blip r:embed="rId2">
            <a:duotone>
              <a:schemeClr val="accent5">
                <a:shade val="45000"/>
                <a:satMod val="135000"/>
              </a:schemeClr>
              <a:prstClr val="white"/>
            </a:duotone>
            <a:extLst>
              <a:ext uri="{28A0092B-C50C-407E-A947-70E740481C1C}">
                <a14:useLocalDpi xmlns:a14="http://schemas.microsoft.com/office/drawing/2010/main" val="0"/>
              </a:ext>
            </a:extLst>
          </a:blip>
          <a:srcRect l="46011" t="20206" b="76612"/>
          <a:stretch/>
        </p:blipFill>
        <p:spPr>
          <a:xfrm flipH="1">
            <a:off x="-302542" y="343253"/>
            <a:ext cx="2697221" cy="163773"/>
          </a:xfrm>
          <a:prstGeom prst="rect">
            <a:avLst/>
          </a:prstGeom>
        </p:spPr>
      </p:pic>
      <p:sp>
        <p:nvSpPr>
          <p:cNvPr id="19" name="Rectángulo 18"/>
          <p:cNvSpPr/>
          <p:nvPr/>
        </p:nvSpPr>
        <p:spPr>
          <a:xfrm>
            <a:off x="188238" y="635855"/>
            <a:ext cx="8571520" cy="501932"/>
          </a:xfrm>
          <a:prstGeom prst="rect">
            <a:avLst/>
          </a:prstGeom>
          <a:noFill/>
          <a:ln w="38100"/>
        </p:spPr>
        <p:style>
          <a:lnRef idx="2">
            <a:schemeClr val="accent1"/>
          </a:lnRef>
          <a:fillRef idx="1">
            <a:schemeClr val="lt1"/>
          </a:fillRef>
          <a:effectRef idx="0">
            <a:schemeClr val="accent1"/>
          </a:effectRef>
          <a:fontRef idx="minor">
            <a:schemeClr val="dk1"/>
          </a:fontRef>
        </p:style>
        <p:txBody>
          <a:bodyPr wrap="square">
            <a:spAutoFit/>
          </a:bodyPr>
          <a:lstStyle/>
          <a:p>
            <a:pPr algn="ctr">
              <a:lnSpc>
                <a:spcPct val="150000"/>
              </a:lnSpc>
            </a:pPr>
            <a:r>
              <a:rPr lang="es-ES" sz="2000" b="1" dirty="0">
                <a:solidFill>
                  <a:schemeClr val="accent1"/>
                </a:solidFill>
              </a:rPr>
              <a:t>¿CUANTOS TEMAS HAY QUE ESTUDIAR EN GESTIÓN?</a:t>
            </a:r>
          </a:p>
        </p:txBody>
      </p:sp>
      <p:sp>
        <p:nvSpPr>
          <p:cNvPr id="24" name="CuadroTexto 23"/>
          <p:cNvSpPr txBox="1"/>
          <p:nvPr/>
        </p:nvSpPr>
        <p:spPr>
          <a:xfrm>
            <a:off x="56116" y="85735"/>
            <a:ext cx="1439281" cy="276999"/>
          </a:xfrm>
          <a:prstGeom prst="rect">
            <a:avLst/>
          </a:prstGeom>
          <a:noFill/>
        </p:spPr>
        <p:txBody>
          <a:bodyPr wrap="square" rtlCol="0">
            <a:spAutoFit/>
          </a:bodyPr>
          <a:lstStyle/>
          <a:p>
            <a:pPr algn="ctr"/>
            <a:r>
              <a:rPr lang="es-ES" sz="1200" b="1"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SOLICITUDES</a:t>
            </a:r>
          </a:p>
        </p:txBody>
      </p:sp>
      <p:sp>
        <p:nvSpPr>
          <p:cNvPr id="25" name="CuadroTexto 24"/>
          <p:cNvSpPr txBox="1"/>
          <p:nvPr/>
        </p:nvSpPr>
        <p:spPr>
          <a:xfrm>
            <a:off x="1558838" y="16460"/>
            <a:ext cx="1439281" cy="461665"/>
          </a:xfrm>
          <a:prstGeom prst="rect">
            <a:avLst/>
          </a:prstGeom>
          <a:noFill/>
        </p:spPr>
        <p:txBody>
          <a:bodyPr wrap="square" rtlCol="0">
            <a:spAutoFit/>
          </a:bodyPr>
          <a:lstStyle/>
          <a:p>
            <a:pPr algn="ctr"/>
            <a:r>
              <a:rPr lang="es-ES" sz="1200" b="1"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PLAZAS OFERTADAS</a:t>
            </a:r>
          </a:p>
        </p:txBody>
      </p:sp>
      <p:sp>
        <p:nvSpPr>
          <p:cNvPr id="26" name="CuadroTexto 25"/>
          <p:cNvSpPr txBox="1"/>
          <p:nvPr/>
        </p:nvSpPr>
        <p:spPr>
          <a:xfrm>
            <a:off x="3075775" y="25337"/>
            <a:ext cx="1439281" cy="461665"/>
          </a:xfrm>
          <a:prstGeom prst="rect">
            <a:avLst/>
          </a:prstGeom>
          <a:noFill/>
        </p:spPr>
        <p:txBody>
          <a:bodyPr wrap="square" rtlCol="0">
            <a:spAutoFit/>
          </a:bodyPr>
          <a:lstStyle/>
          <a:p>
            <a:pPr algn="ctr"/>
            <a:r>
              <a:rPr lang="es-ES" sz="1200" b="1"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PLAZAS CUBIERTAS</a:t>
            </a:r>
          </a:p>
        </p:txBody>
      </p:sp>
      <p:sp>
        <p:nvSpPr>
          <p:cNvPr id="29" name="CuadroTexto 28"/>
          <p:cNvSpPr txBox="1"/>
          <p:nvPr/>
        </p:nvSpPr>
        <p:spPr>
          <a:xfrm>
            <a:off x="4573356" y="94612"/>
            <a:ext cx="1439281" cy="276999"/>
          </a:xfrm>
          <a:prstGeom prst="rect">
            <a:avLst/>
          </a:prstGeom>
          <a:noFill/>
        </p:spPr>
        <p:txBody>
          <a:bodyPr wrap="square" rtlCol="0">
            <a:spAutoFit/>
          </a:bodyPr>
          <a:lstStyle/>
          <a:p>
            <a:pPr algn="ctr"/>
            <a:r>
              <a:rPr lang="es-ES" sz="1200" b="1"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DESTINOS</a:t>
            </a:r>
          </a:p>
        </p:txBody>
      </p:sp>
      <p:sp>
        <p:nvSpPr>
          <p:cNvPr id="30" name="CuadroTexto 29"/>
          <p:cNvSpPr txBox="1"/>
          <p:nvPr/>
        </p:nvSpPr>
        <p:spPr>
          <a:xfrm>
            <a:off x="6206827" y="79008"/>
            <a:ext cx="1245738" cy="276999"/>
          </a:xfrm>
          <a:prstGeom prst="rect">
            <a:avLst/>
          </a:prstGeom>
          <a:noFill/>
        </p:spPr>
        <p:txBody>
          <a:bodyPr wrap="square" rtlCol="0">
            <a:spAutoFit/>
          </a:bodyPr>
          <a:lstStyle/>
          <a:p>
            <a:pPr algn="ctr"/>
            <a:r>
              <a:rPr lang="es-ES" sz="1200" b="1"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EXÁMENES</a:t>
            </a:r>
          </a:p>
        </p:txBody>
      </p:sp>
      <p:sp>
        <p:nvSpPr>
          <p:cNvPr id="31" name="CuadroTexto 30"/>
          <p:cNvSpPr txBox="1"/>
          <p:nvPr/>
        </p:nvSpPr>
        <p:spPr>
          <a:xfrm>
            <a:off x="7719058" y="114470"/>
            <a:ext cx="1245738" cy="276999"/>
          </a:xfrm>
          <a:prstGeom prst="rect">
            <a:avLst/>
          </a:prstGeom>
          <a:noFill/>
        </p:spPr>
        <p:txBody>
          <a:bodyPr wrap="square" rtlCol="0">
            <a:spAutoFit/>
          </a:bodyPr>
          <a:lstStyle/>
          <a:p>
            <a:pPr algn="ctr"/>
            <a:r>
              <a:rPr lang="es-ES" sz="1200" b="1"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TEMARIO</a:t>
            </a:r>
          </a:p>
        </p:txBody>
      </p:sp>
      <p:graphicFrame>
        <p:nvGraphicFramePr>
          <p:cNvPr id="2" name="Tabla 1"/>
          <p:cNvGraphicFramePr>
            <a:graphicFrameLocks noGrp="1"/>
          </p:cNvGraphicFramePr>
          <p:nvPr>
            <p:extLst>
              <p:ext uri="{D42A27DB-BD31-4B8C-83A1-F6EECF244321}">
                <p14:modId xmlns:p14="http://schemas.microsoft.com/office/powerpoint/2010/main" val="4140832052"/>
              </p:ext>
            </p:extLst>
          </p:nvPr>
        </p:nvGraphicFramePr>
        <p:xfrm>
          <a:off x="246235" y="1300945"/>
          <a:ext cx="8497133" cy="4726924"/>
        </p:xfrm>
        <a:graphic>
          <a:graphicData uri="http://schemas.openxmlformats.org/drawingml/2006/table">
            <a:tbl>
              <a:tblPr firstRow="1" bandRow="1">
                <a:tableStyleId>{5C22544A-7EE6-4342-B048-85BDC9FD1C3A}</a:tableStyleId>
              </a:tblPr>
              <a:tblGrid>
                <a:gridCol w="8497133">
                  <a:extLst>
                    <a:ext uri="{9D8B030D-6E8A-4147-A177-3AD203B41FA5}">
                      <a16:colId xmlns:a16="http://schemas.microsoft.com/office/drawing/2014/main" val="1929940783"/>
                    </a:ext>
                  </a:extLst>
                </a:gridCol>
              </a:tblGrid>
              <a:tr h="490204">
                <a:tc>
                  <a:txBody>
                    <a:bodyPr/>
                    <a:lstStyle/>
                    <a:p>
                      <a:pPr algn="ctr"/>
                      <a:r>
                        <a:rPr lang="es-ES" sz="2200" u="none" dirty="0"/>
                        <a:t>58 TEMAS DIVIDIDOS EN 6 BLOQUES</a:t>
                      </a:r>
                    </a:p>
                  </a:txBody>
                  <a:tcPr/>
                </a:tc>
                <a:extLst>
                  <a:ext uri="{0D108BD9-81ED-4DB2-BD59-A6C34878D82A}">
                    <a16:rowId xmlns:a16="http://schemas.microsoft.com/office/drawing/2014/main" val="144767988"/>
                  </a:ext>
                </a:extLst>
              </a:tr>
              <a:tr h="4047674">
                <a:tc>
                  <a:txBody>
                    <a:bodyPr/>
                    <a:lstStyle/>
                    <a:p>
                      <a:pPr marL="285750" indent="-285750">
                        <a:buFont typeface="Arial" panose="020B0604020202020204" pitchFamily="34" charset="0"/>
                        <a:buChar char="•"/>
                      </a:pPr>
                      <a:r>
                        <a:rPr lang="es-ES" sz="2500" dirty="0"/>
                        <a:t>Bloque I (</a:t>
                      </a:r>
                      <a:r>
                        <a:rPr lang="es-ES" sz="2500" b="1" dirty="0"/>
                        <a:t>Organización del Estado y AP</a:t>
                      </a:r>
                      <a:r>
                        <a:rPr lang="es-ES" sz="2500" dirty="0"/>
                        <a:t>): 11 temas.</a:t>
                      </a:r>
                    </a:p>
                    <a:p>
                      <a:pPr marL="285750" indent="-285750">
                        <a:buFont typeface="Arial" panose="020B0604020202020204" pitchFamily="34" charset="0"/>
                        <a:buChar char="•"/>
                      </a:pPr>
                      <a:r>
                        <a:rPr lang="es-ES" sz="2500" dirty="0"/>
                        <a:t>Bloque II (</a:t>
                      </a:r>
                      <a:r>
                        <a:rPr lang="es-ES" sz="2500" b="1" dirty="0"/>
                        <a:t>Unión Europea</a:t>
                      </a:r>
                      <a:r>
                        <a:rPr lang="es-ES" sz="2500" dirty="0"/>
                        <a:t>): 6 temas.</a:t>
                      </a:r>
                    </a:p>
                    <a:p>
                      <a:pPr marL="285750" indent="-285750">
                        <a:buFont typeface="Arial" panose="020B0604020202020204" pitchFamily="34" charset="0"/>
                        <a:buChar char="•"/>
                      </a:pPr>
                      <a:r>
                        <a:rPr lang="es-ES" sz="2500" dirty="0"/>
                        <a:t>Bloque III (</a:t>
                      </a:r>
                      <a:r>
                        <a:rPr lang="es-ES" sz="2500" b="1" dirty="0"/>
                        <a:t>Políticas</a:t>
                      </a:r>
                      <a:r>
                        <a:rPr lang="es-ES" sz="2500" b="1" baseline="0" dirty="0"/>
                        <a:t> públicas</a:t>
                      </a:r>
                      <a:r>
                        <a:rPr lang="es-ES" sz="2500" baseline="0" dirty="0"/>
                        <a:t>): 10 temas</a:t>
                      </a:r>
                    </a:p>
                    <a:p>
                      <a:pPr marL="285750" indent="-285750">
                        <a:buFont typeface="Arial" panose="020B0604020202020204" pitchFamily="34" charset="0"/>
                        <a:buChar char="•"/>
                      </a:pPr>
                      <a:r>
                        <a:rPr lang="es-ES" sz="2500" baseline="0" dirty="0"/>
                        <a:t>Bloque IV (</a:t>
                      </a:r>
                      <a:r>
                        <a:rPr lang="es-ES" sz="2500" b="1" baseline="0" dirty="0"/>
                        <a:t>Derecho administrativo general</a:t>
                      </a:r>
                      <a:r>
                        <a:rPr lang="es-ES" sz="2500" baseline="0" dirty="0"/>
                        <a:t>): 13 temas.</a:t>
                      </a:r>
                    </a:p>
                    <a:p>
                      <a:pPr marL="285750" indent="-285750">
                        <a:buFont typeface="Arial" panose="020B0604020202020204" pitchFamily="34" charset="0"/>
                        <a:buChar char="•"/>
                      </a:pPr>
                      <a:r>
                        <a:rPr lang="es-ES" sz="2500" baseline="0" dirty="0"/>
                        <a:t>Bloque V (</a:t>
                      </a:r>
                      <a:r>
                        <a:rPr lang="es-ES" sz="2500" b="1" baseline="0" dirty="0"/>
                        <a:t>Administración de recursos humanos</a:t>
                      </a:r>
                      <a:r>
                        <a:rPr lang="es-ES" sz="2500" baseline="0" dirty="0"/>
                        <a:t>): 10 temas.</a:t>
                      </a:r>
                    </a:p>
                    <a:p>
                      <a:pPr marL="285750" indent="-285750">
                        <a:buFont typeface="Arial" panose="020B0604020202020204" pitchFamily="34" charset="0"/>
                        <a:buChar char="•"/>
                      </a:pPr>
                      <a:r>
                        <a:rPr lang="es-ES" sz="2500" baseline="0" dirty="0"/>
                        <a:t>Bloque VI (</a:t>
                      </a:r>
                      <a:r>
                        <a:rPr lang="es-ES" sz="2500" b="1" baseline="0" dirty="0"/>
                        <a:t>Gestión financiera y Seguridad Social</a:t>
                      </a:r>
                      <a:r>
                        <a:rPr lang="es-ES" sz="2500" baseline="0" dirty="0"/>
                        <a:t>): 8 temas</a:t>
                      </a:r>
                    </a:p>
                    <a:p>
                      <a:pPr marL="0" indent="0">
                        <a:buFont typeface="Arial" panose="020B0604020202020204" pitchFamily="34" charset="0"/>
                        <a:buNone/>
                      </a:pPr>
                      <a:endParaRPr lang="es-ES" sz="2200" baseline="0" dirty="0"/>
                    </a:p>
                  </a:txBody>
                  <a:tcPr/>
                </a:tc>
                <a:extLst>
                  <a:ext uri="{0D108BD9-81ED-4DB2-BD59-A6C34878D82A}">
                    <a16:rowId xmlns:a16="http://schemas.microsoft.com/office/drawing/2014/main" val="2002980814"/>
                  </a:ext>
                </a:extLst>
              </a:tr>
            </a:tbl>
          </a:graphicData>
        </a:graphic>
      </p:graphicFrame>
    </p:spTree>
    <p:extLst>
      <p:ext uri="{BB962C8B-B14F-4D97-AF65-F5344CB8AC3E}">
        <p14:creationId xmlns:p14="http://schemas.microsoft.com/office/powerpoint/2010/main" val="619733230"/>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Imagen 33"/>
          <p:cNvPicPr>
            <a:picLocks/>
          </p:cNvPicPr>
          <p:nvPr/>
        </p:nvPicPr>
        <p:blipFill rotWithShape="1">
          <a:blip r:embed="rId2">
            <a:duotone>
              <a:schemeClr val="accent5">
                <a:shade val="45000"/>
                <a:satMod val="135000"/>
              </a:schemeClr>
              <a:prstClr val="white"/>
            </a:duotone>
            <a:extLst>
              <a:ext uri="{28A0092B-C50C-407E-A947-70E740481C1C}">
                <a14:useLocalDpi xmlns:a14="http://schemas.microsoft.com/office/drawing/2010/main" val="0"/>
              </a:ext>
            </a:extLst>
          </a:blip>
          <a:srcRect t="1" r="55403" b="76612"/>
          <a:stretch/>
        </p:blipFill>
        <p:spPr>
          <a:xfrm>
            <a:off x="7317323" y="-696540"/>
            <a:ext cx="1719673" cy="1203566"/>
          </a:xfrm>
          <a:prstGeom prst="rect">
            <a:avLst/>
          </a:prstGeom>
        </p:spPr>
      </p:pic>
      <p:pic>
        <p:nvPicPr>
          <p:cNvPr id="40" name="Imagen 39"/>
          <p:cNvPicPr>
            <a:picLocks/>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t="1" r="32781" b="76612"/>
          <a:stretch/>
        </p:blipFill>
        <p:spPr>
          <a:xfrm>
            <a:off x="2796559" y="-696540"/>
            <a:ext cx="2592000" cy="1203566"/>
          </a:xfrm>
          <a:prstGeom prst="rect">
            <a:avLst/>
          </a:prstGeom>
        </p:spPr>
      </p:pic>
      <p:pic>
        <p:nvPicPr>
          <p:cNvPr id="39" name="Imagen 38"/>
          <p:cNvPicPr>
            <a:picLocks/>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t="1" r="32781" b="76612"/>
          <a:stretch/>
        </p:blipFill>
        <p:spPr>
          <a:xfrm>
            <a:off x="1289638" y="-696540"/>
            <a:ext cx="2592000" cy="1203566"/>
          </a:xfrm>
          <a:prstGeom prst="rect">
            <a:avLst/>
          </a:prstGeom>
        </p:spPr>
      </p:pic>
      <p:pic>
        <p:nvPicPr>
          <p:cNvPr id="41" name="Imagen 40"/>
          <p:cNvPicPr>
            <a:picLocks/>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t="1" r="32781" b="76612"/>
          <a:stretch/>
        </p:blipFill>
        <p:spPr>
          <a:xfrm>
            <a:off x="4303480" y="-696540"/>
            <a:ext cx="2592000" cy="1203566"/>
          </a:xfrm>
          <a:prstGeom prst="rect">
            <a:avLst/>
          </a:prstGeom>
        </p:spPr>
      </p:pic>
      <p:pic>
        <p:nvPicPr>
          <p:cNvPr id="42" name="Imagen 41"/>
          <p:cNvPicPr>
            <a:picLocks/>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t="1" r="32781" b="76612"/>
          <a:stretch/>
        </p:blipFill>
        <p:spPr>
          <a:xfrm>
            <a:off x="5810401" y="-696540"/>
            <a:ext cx="2592000" cy="1203566"/>
          </a:xfrm>
          <a:prstGeom prst="rect">
            <a:avLst/>
          </a:prstGeom>
        </p:spPr>
      </p:pic>
      <p:pic>
        <p:nvPicPr>
          <p:cNvPr id="13" name="Imagen 12"/>
          <p:cNvPicPr>
            <a:picLocks/>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t="1" r="32781" b="76612"/>
          <a:stretch/>
        </p:blipFill>
        <p:spPr>
          <a:xfrm>
            <a:off x="-217283" y="-696540"/>
            <a:ext cx="2592000" cy="1203566"/>
          </a:xfrm>
          <a:prstGeom prst="rect">
            <a:avLst/>
          </a:prstGeom>
        </p:spPr>
      </p:pic>
      <p:pic>
        <p:nvPicPr>
          <p:cNvPr id="20" name="Imagen 19"/>
          <p:cNvPicPr>
            <a:picLocks noChangeAspect="1"/>
          </p:cNvPicPr>
          <p:nvPr/>
        </p:nvPicPr>
        <p:blipFill rotWithShape="1">
          <a:blip r:embed="rId2">
            <a:duotone>
              <a:schemeClr val="accent5">
                <a:shade val="45000"/>
                <a:satMod val="135000"/>
              </a:schemeClr>
              <a:prstClr val="white"/>
            </a:duotone>
            <a:extLst>
              <a:ext uri="{28A0092B-C50C-407E-A947-70E740481C1C}">
                <a14:useLocalDpi xmlns:a14="http://schemas.microsoft.com/office/drawing/2010/main" val="0"/>
              </a:ext>
            </a:extLst>
          </a:blip>
          <a:srcRect l="46011" t="20206" b="76612"/>
          <a:stretch/>
        </p:blipFill>
        <p:spPr>
          <a:xfrm>
            <a:off x="2998119" y="343253"/>
            <a:ext cx="2697221" cy="163773"/>
          </a:xfrm>
          <a:prstGeom prst="rect">
            <a:avLst/>
          </a:prstGeom>
        </p:spPr>
      </p:pic>
      <p:pic>
        <p:nvPicPr>
          <p:cNvPr id="21" name="Imagen 20"/>
          <p:cNvPicPr>
            <a:picLocks noChangeAspect="1"/>
          </p:cNvPicPr>
          <p:nvPr/>
        </p:nvPicPr>
        <p:blipFill rotWithShape="1">
          <a:blip r:embed="rId2">
            <a:duotone>
              <a:schemeClr val="accent5">
                <a:shade val="45000"/>
                <a:satMod val="135000"/>
              </a:schemeClr>
              <a:prstClr val="white"/>
            </a:duotone>
            <a:extLst>
              <a:ext uri="{28A0092B-C50C-407E-A947-70E740481C1C}">
                <a14:useLocalDpi xmlns:a14="http://schemas.microsoft.com/office/drawing/2010/main" val="0"/>
              </a:ext>
            </a:extLst>
          </a:blip>
          <a:srcRect l="46011" t="20206" b="76612"/>
          <a:stretch/>
        </p:blipFill>
        <p:spPr>
          <a:xfrm>
            <a:off x="5130441" y="343252"/>
            <a:ext cx="2697221" cy="163774"/>
          </a:xfrm>
          <a:prstGeom prst="rect">
            <a:avLst/>
          </a:prstGeom>
        </p:spPr>
      </p:pic>
      <p:pic>
        <p:nvPicPr>
          <p:cNvPr id="22" name="Imagen 21"/>
          <p:cNvPicPr>
            <a:picLocks noChangeAspect="1"/>
          </p:cNvPicPr>
          <p:nvPr/>
        </p:nvPicPr>
        <p:blipFill rotWithShape="1">
          <a:blip r:embed="rId2">
            <a:duotone>
              <a:schemeClr val="accent5">
                <a:shade val="45000"/>
                <a:satMod val="135000"/>
              </a:schemeClr>
              <a:prstClr val="white"/>
            </a:duotone>
            <a:extLst>
              <a:ext uri="{28A0092B-C50C-407E-A947-70E740481C1C}">
                <a14:useLocalDpi xmlns:a14="http://schemas.microsoft.com/office/drawing/2010/main" val="0"/>
              </a:ext>
            </a:extLst>
          </a:blip>
          <a:srcRect l="46011" t="20205" b="76612"/>
          <a:stretch/>
        </p:blipFill>
        <p:spPr>
          <a:xfrm>
            <a:off x="6772345" y="343251"/>
            <a:ext cx="2697221" cy="163775"/>
          </a:xfrm>
          <a:prstGeom prst="rect">
            <a:avLst/>
          </a:prstGeom>
        </p:spPr>
      </p:pic>
      <p:pic>
        <p:nvPicPr>
          <p:cNvPr id="27" name="Imagen 26"/>
          <p:cNvPicPr>
            <a:picLocks noChangeAspect="1"/>
          </p:cNvPicPr>
          <p:nvPr/>
        </p:nvPicPr>
        <p:blipFill rotWithShape="1">
          <a:blip r:embed="rId2">
            <a:duotone>
              <a:schemeClr val="accent5">
                <a:shade val="45000"/>
                <a:satMod val="135000"/>
              </a:schemeClr>
              <a:prstClr val="white"/>
            </a:duotone>
            <a:extLst>
              <a:ext uri="{28A0092B-C50C-407E-A947-70E740481C1C}">
                <a14:useLocalDpi xmlns:a14="http://schemas.microsoft.com/office/drawing/2010/main" val="0"/>
              </a:ext>
            </a:extLst>
          </a:blip>
          <a:srcRect l="46011" t="20206" b="76612"/>
          <a:stretch/>
        </p:blipFill>
        <p:spPr>
          <a:xfrm>
            <a:off x="1776777" y="343253"/>
            <a:ext cx="2697221" cy="163773"/>
          </a:xfrm>
          <a:prstGeom prst="rect">
            <a:avLst/>
          </a:prstGeom>
        </p:spPr>
      </p:pic>
      <p:pic>
        <p:nvPicPr>
          <p:cNvPr id="18" name="Imagen 17"/>
          <p:cNvPicPr>
            <a:picLocks noChangeAspect="1"/>
          </p:cNvPicPr>
          <p:nvPr/>
        </p:nvPicPr>
        <p:blipFill rotWithShape="1">
          <a:blip r:embed="rId2">
            <a:duotone>
              <a:schemeClr val="accent5">
                <a:shade val="45000"/>
                <a:satMod val="135000"/>
              </a:schemeClr>
              <a:prstClr val="white"/>
            </a:duotone>
            <a:extLst>
              <a:ext uri="{28A0092B-C50C-407E-A947-70E740481C1C}">
                <a14:useLocalDpi xmlns:a14="http://schemas.microsoft.com/office/drawing/2010/main" val="0"/>
              </a:ext>
            </a:extLst>
          </a:blip>
          <a:srcRect l="46011" t="20206" b="76612"/>
          <a:stretch/>
        </p:blipFill>
        <p:spPr>
          <a:xfrm flipH="1">
            <a:off x="-302542" y="343253"/>
            <a:ext cx="2697221" cy="163773"/>
          </a:xfrm>
          <a:prstGeom prst="rect">
            <a:avLst/>
          </a:prstGeom>
        </p:spPr>
      </p:pic>
      <p:sp>
        <p:nvSpPr>
          <p:cNvPr id="19" name="Rectángulo 18"/>
          <p:cNvSpPr/>
          <p:nvPr/>
        </p:nvSpPr>
        <p:spPr>
          <a:xfrm>
            <a:off x="251331" y="731233"/>
            <a:ext cx="8571520" cy="958660"/>
          </a:xfrm>
          <a:prstGeom prst="rect">
            <a:avLst/>
          </a:prstGeom>
          <a:noFill/>
          <a:ln w="38100"/>
        </p:spPr>
        <p:style>
          <a:lnRef idx="2">
            <a:schemeClr val="accent1"/>
          </a:lnRef>
          <a:fillRef idx="1">
            <a:schemeClr val="lt1"/>
          </a:fillRef>
          <a:effectRef idx="0">
            <a:schemeClr val="accent1"/>
          </a:effectRef>
          <a:fontRef idx="minor">
            <a:schemeClr val="dk1"/>
          </a:fontRef>
        </p:style>
        <p:txBody>
          <a:bodyPr wrap="square">
            <a:spAutoFit/>
          </a:bodyPr>
          <a:lstStyle/>
          <a:p>
            <a:pPr algn="ctr">
              <a:lnSpc>
                <a:spcPct val="150000"/>
              </a:lnSpc>
            </a:pPr>
            <a:r>
              <a:rPr lang="es-ES" sz="2000" b="1" dirty="0"/>
              <a:t>ANÁLISIS DE LOS EXÁMENES TEST DE LAS ÚLTIMAS CONVOCATORIAS</a:t>
            </a:r>
          </a:p>
        </p:txBody>
      </p:sp>
      <p:sp>
        <p:nvSpPr>
          <p:cNvPr id="24" name="CuadroTexto 23"/>
          <p:cNvSpPr txBox="1"/>
          <p:nvPr/>
        </p:nvSpPr>
        <p:spPr>
          <a:xfrm>
            <a:off x="56116" y="85735"/>
            <a:ext cx="1439281" cy="276999"/>
          </a:xfrm>
          <a:prstGeom prst="rect">
            <a:avLst/>
          </a:prstGeom>
          <a:noFill/>
        </p:spPr>
        <p:txBody>
          <a:bodyPr wrap="square" rtlCol="0">
            <a:spAutoFit/>
          </a:bodyPr>
          <a:lstStyle/>
          <a:p>
            <a:pPr algn="ctr"/>
            <a:r>
              <a:rPr lang="es-ES" sz="1200" b="1"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SOLICITUDES</a:t>
            </a:r>
          </a:p>
        </p:txBody>
      </p:sp>
      <p:sp>
        <p:nvSpPr>
          <p:cNvPr id="25" name="CuadroTexto 24"/>
          <p:cNvSpPr txBox="1"/>
          <p:nvPr/>
        </p:nvSpPr>
        <p:spPr>
          <a:xfrm>
            <a:off x="1558838" y="16460"/>
            <a:ext cx="1439281" cy="461665"/>
          </a:xfrm>
          <a:prstGeom prst="rect">
            <a:avLst/>
          </a:prstGeom>
          <a:noFill/>
        </p:spPr>
        <p:txBody>
          <a:bodyPr wrap="square" rtlCol="0">
            <a:spAutoFit/>
          </a:bodyPr>
          <a:lstStyle/>
          <a:p>
            <a:pPr algn="ctr"/>
            <a:r>
              <a:rPr lang="es-ES" sz="1200" b="1"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PLAZAS OFERTADAS</a:t>
            </a:r>
          </a:p>
        </p:txBody>
      </p:sp>
      <p:sp>
        <p:nvSpPr>
          <p:cNvPr id="26" name="CuadroTexto 25"/>
          <p:cNvSpPr txBox="1"/>
          <p:nvPr/>
        </p:nvSpPr>
        <p:spPr>
          <a:xfrm>
            <a:off x="3075775" y="25337"/>
            <a:ext cx="1439281" cy="461665"/>
          </a:xfrm>
          <a:prstGeom prst="rect">
            <a:avLst/>
          </a:prstGeom>
          <a:noFill/>
        </p:spPr>
        <p:txBody>
          <a:bodyPr wrap="square" rtlCol="0">
            <a:spAutoFit/>
          </a:bodyPr>
          <a:lstStyle/>
          <a:p>
            <a:pPr algn="ctr"/>
            <a:r>
              <a:rPr lang="es-ES" sz="1200" b="1"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PLAZAS CUBIERTAS</a:t>
            </a:r>
          </a:p>
        </p:txBody>
      </p:sp>
      <p:sp>
        <p:nvSpPr>
          <p:cNvPr id="29" name="CuadroTexto 28"/>
          <p:cNvSpPr txBox="1"/>
          <p:nvPr/>
        </p:nvSpPr>
        <p:spPr>
          <a:xfrm>
            <a:off x="4573356" y="94612"/>
            <a:ext cx="1439281" cy="276999"/>
          </a:xfrm>
          <a:prstGeom prst="rect">
            <a:avLst/>
          </a:prstGeom>
          <a:noFill/>
        </p:spPr>
        <p:txBody>
          <a:bodyPr wrap="square" rtlCol="0">
            <a:spAutoFit/>
          </a:bodyPr>
          <a:lstStyle/>
          <a:p>
            <a:pPr algn="ctr"/>
            <a:r>
              <a:rPr lang="es-ES" sz="1200" b="1"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DESTINOS</a:t>
            </a:r>
          </a:p>
        </p:txBody>
      </p:sp>
      <p:sp>
        <p:nvSpPr>
          <p:cNvPr id="30" name="CuadroTexto 29"/>
          <p:cNvSpPr txBox="1"/>
          <p:nvPr/>
        </p:nvSpPr>
        <p:spPr>
          <a:xfrm>
            <a:off x="6206827" y="79008"/>
            <a:ext cx="1245738" cy="276999"/>
          </a:xfrm>
          <a:prstGeom prst="rect">
            <a:avLst/>
          </a:prstGeom>
          <a:noFill/>
        </p:spPr>
        <p:txBody>
          <a:bodyPr wrap="square" rtlCol="0">
            <a:spAutoFit/>
          </a:bodyPr>
          <a:lstStyle/>
          <a:p>
            <a:pPr algn="ctr"/>
            <a:r>
              <a:rPr lang="es-ES" sz="1200" b="1"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EXÁMENES</a:t>
            </a:r>
          </a:p>
        </p:txBody>
      </p:sp>
      <p:sp>
        <p:nvSpPr>
          <p:cNvPr id="31" name="CuadroTexto 30"/>
          <p:cNvSpPr txBox="1"/>
          <p:nvPr/>
        </p:nvSpPr>
        <p:spPr>
          <a:xfrm>
            <a:off x="7719058" y="114470"/>
            <a:ext cx="1245738" cy="276999"/>
          </a:xfrm>
          <a:prstGeom prst="rect">
            <a:avLst/>
          </a:prstGeom>
          <a:noFill/>
        </p:spPr>
        <p:txBody>
          <a:bodyPr wrap="square" rtlCol="0">
            <a:spAutoFit/>
          </a:bodyPr>
          <a:lstStyle/>
          <a:p>
            <a:pPr algn="ctr"/>
            <a:r>
              <a:rPr lang="es-ES" sz="1200" b="1"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TEMARIO</a:t>
            </a:r>
          </a:p>
        </p:txBody>
      </p:sp>
      <p:graphicFrame>
        <p:nvGraphicFramePr>
          <p:cNvPr id="3" name="Tabla 2"/>
          <p:cNvGraphicFramePr>
            <a:graphicFrameLocks noGrp="1"/>
          </p:cNvGraphicFramePr>
          <p:nvPr>
            <p:extLst>
              <p:ext uri="{D42A27DB-BD31-4B8C-83A1-F6EECF244321}">
                <p14:modId xmlns:p14="http://schemas.microsoft.com/office/powerpoint/2010/main" val="2748654525"/>
              </p:ext>
            </p:extLst>
          </p:nvPr>
        </p:nvGraphicFramePr>
        <p:xfrm>
          <a:off x="827583" y="1914100"/>
          <a:ext cx="7574816" cy="3891161"/>
        </p:xfrm>
        <a:graphic>
          <a:graphicData uri="http://schemas.openxmlformats.org/drawingml/2006/table">
            <a:tbl>
              <a:tblPr firstRow="1" bandRow="1">
                <a:tableStyleId>{5C22544A-7EE6-4342-B048-85BDC9FD1C3A}</a:tableStyleId>
              </a:tblPr>
              <a:tblGrid>
                <a:gridCol w="1893704">
                  <a:extLst>
                    <a:ext uri="{9D8B030D-6E8A-4147-A177-3AD203B41FA5}">
                      <a16:colId xmlns:a16="http://schemas.microsoft.com/office/drawing/2014/main" val="2593162769"/>
                    </a:ext>
                  </a:extLst>
                </a:gridCol>
                <a:gridCol w="1893704">
                  <a:extLst>
                    <a:ext uri="{9D8B030D-6E8A-4147-A177-3AD203B41FA5}">
                      <a16:colId xmlns:a16="http://schemas.microsoft.com/office/drawing/2014/main" val="3818167376"/>
                    </a:ext>
                  </a:extLst>
                </a:gridCol>
                <a:gridCol w="1893704">
                  <a:extLst>
                    <a:ext uri="{9D8B030D-6E8A-4147-A177-3AD203B41FA5}">
                      <a16:colId xmlns:a16="http://schemas.microsoft.com/office/drawing/2014/main" val="1565365015"/>
                    </a:ext>
                  </a:extLst>
                </a:gridCol>
                <a:gridCol w="1893704">
                  <a:extLst>
                    <a:ext uri="{9D8B030D-6E8A-4147-A177-3AD203B41FA5}">
                      <a16:colId xmlns:a16="http://schemas.microsoft.com/office/drawing/2014/main" val="4175080025"/>
                    </a:ext>
                  </a:extLst>
                </a:gridCol>
              </a:tblGrid>
              <a:tr h="756191">
                <a:tc>
                  <a:txBody>
                    <a:bodyPr/>
                    <a:lstStyle/>
                    <a:p>
                      <a:pPr algn="ctr"/>
                      <a:r>
                        <a:rPr lang="es-ES" u="sng" dirty="0"/>
                        <a:t>TEST</a:t>
                      </a:r>
                    </a:p>
                  </a:txBody>
                  <a:tcPr/>
                </a:tc>
                <a:tc>
                  <a:txBody>
                    <a:bodyPr/>
                    <a:lstStyle/>
                    <a:p>
                      <a:pPr algn="ctr"/>
                      <a:r>
                        <a:rPr lang="es-ES" dirty="0"/>
                        <a:t>OPE 2018</a:t>
                      </a:r>
                    </a:p>
                  </a:txBody>
                  <a:tcPr/>
                </a:tc>
                <a:tc>
                  <a:txBody>
                    <a:bodyPr/>
                    <a:lstStyle/>
                    <a:p>
                      <a:pPr algn="ctr"/>
                      <a:r>
                        <a:rPr lang="es-ES" dirty="0"/>
                        <a:t>OPE 2019</a:t>
                      </a:r>
                    </a:p>
                  </a:txBody>
                  <a:tcPr/>
                </a:tc>
                <a:tc>
                  <a:txBody>
                    <a:bodyPr/>
                    <a:lstStyle/>
                    <a:p>
                      <a:pPr algn="ctr"/>
                      <a:r>
                        <a:rPr lang="es-ES" dirty="0"/>
                        <a:t>OPE 2020-22</a:t>
                      </a:r>
                    </a:p>
                  </a:txBody>
                  <a:tcPr/>
                </a:tc>
                <a:extLst>
                  <a:ext uri="{0D108BD9-81ED-4DB2-BD59-A6C34878D82A}">
                    <a16:rowId xmlns:a16="http://schemas.microsoft.com/office/drawing/2014/main" val="1701978989"/>
                  </a:ext>
                </a:extLst>
              </a:tr>
              <a:tr h="522495">
                <a:tc>
                  <a:txBody>
                    <a:bodyPr/>
                    <a:lstStyle/>
                    <a:p>
                      <a:pPr algn="ctr"/>
                      <a:r>
                        <a:rPr lang="es-ES" u="sng" dirty="0"/>
                        <a:t>BLOQUE</a:t>
                      </a:r>
                      <a:r>
                        <a:rPr lang="es-ES" u="sng" baseline="0" dirty="0"/>
                        <a:t> 1</a:t>
                      </a:r>
                      <a:endParaRPr lang="es-ES" u="sng" dirty="0"/>
                    </a:p>
                  </a:txBody>
                  <a:tcPr/>
                </a:tc>
                <a:tc>
                  <a:txBody>
                    <a:bodyPr/>
                    <a:lstStyle/>
                    <a:p>
                      <a:pPr algn="ctr"/>
                      <a:r>
                        <a:rPr lang="es-ES" dirty="0"/>
                        <a:t>23</a:t>
                      </a:r>
                    </a:p>
                  </a:txBody>
                  <a:tcPr/>
                </a:tc>
                <a:tc>
                  <a:txBody>
                    <a:bodyPr/>
                    <a:lstStyle/>
                    <a:p>
                      <a:pPr algn="ctr"/>
                      <a:r>
                        <a:rPr lang="es-ES" dirty="0"/>
                        <a:t>20</a:t>
                      </a:r>
                    </a:p>
                  </a:txBody>
                  <a:tcPr/>
                </a:tc>
                <a:tc>
                  <a:txBody>
                    <a:bodyPr/>
                    <a:lstStyle/>
                    <a:p>
                      <a:pPr algn="ctr"/>
                      <a:r>
                        <a:rPr lang="es-ES" dirty="0"/>
                        <a:t>13</a:t>
                      </a:r>
                    </a:p>
                  </a:txBody>
                  <a:tcPr/>
                </a:tc>
                <a:extLst>
                  <a:ext uri="{0D108BD9-81ED-4DB2-BD59-A6C34878D82A}">
                    <a16:rowId xmlns:a16="http://schemas.microsoft.com/office/drawing/2014/main" val="2021183612"/>
                  </a:ext>
                </a:extLst>
              </a:tr>
              <a:tr h="522495">
                <a:tc>
                  <a:txBody>
                    <a:bodyPr/>
                    <a:lstStyle/>
                    <a:p>
                      <a:pPr algn="ctr"/>
                      <a:r>
                        <a:rPr lang="es-ES" u="sng" dirty="0"/>
                        <a:t>BLOQUE 2</a:t>
                      </a:r>
                    </a:p>
                  </a:txBody>
                  <a:tcPr/>
                </a:tc>
                <a:tc>
                  <a:txBody>
                    <a:bodyPr/>
                    <a:lstStyle/>
                    <a:p>
                      <a:pPr algn="ctr"/>
                      <a:r>
                        <a:rPr lang="es-ES" dirty="0"/>
                        <a:t>7</a:t>
                      </a:r>
                    </a:p>
                  </a:txBody>
                  <a:tcPr/>
                </a:tc>
                <a:tc>
                  <a:txBody>
                    <a:bodyPr/>
                    <a:lstStyle/>
                    <a:p>
                      <a:pPr algn="ctr"/>
                      <a:r>
                        <a:rPr lang="es-ES" dirty="0"/>
                        <a:t>8</a:t>
                      </a:r>
                    </a:p>
                  </a:txBody>
                  <a:tcPr/>
                </a:tc>
                <a:tc>
                  <a:txBody>
                    <a:bodyPr/>
                    <a:lstStyle/>
                    <a:p>
                      <a:pPr algn="ctr"/>
                      <a:r>
                        <a:rPr lang="es-ES" dirty="0"/>
                        <a:t>10</a:t>
                      </a:r>
                    </a:p>
                  </a:txBody>
                  <a:tcPr/>
                </a:tc>
                <a:extLst>
                  <a:ext uri="{0D108BD9-81ED-4DB2-BD59-A6C34878D82A}">
                    <a16:rowId xmlns:a16="http://schemas.microsoft.com/office/drawing/2014/main" val="4041205680"/>
                  </a:ext>
                </a:extLst>
              </a:tr>
              <a:tr h="522495">
                <a:tc>
                  <a:txBody>
                    <a:bodyPr/>
                    <a:lstStyle/>
                    <a:p>
                      <a:pPr algn="ctr"/>
                      <a:r>
                        <a:rPr lang="es-ES" u="sng" dirty="0"/>
                        <a:t>BLOQUE 3</a:t>
                      </a:r>
                    </a:p>
                  </a:txBody>
                  <a:tcPr/>
                </a:tc>
                <a:tc>
                  <a:txBody>
                    <a:bodyPr/>
                    <a:lstStyle/>
                    <a:p>
                      <a:pPr algn="ctr"/>
                      <a:r>
                        <a:rPr lang="es-ES" dirty="0"/>
                        <a:t>16</a:t>
                      </a:r>
                    </a:p>
                  </a:txBody>
                  <a:tcPr/>
                </a:tc>
                <a:tc>
                  <a:txBody>
                    <a:bodyPr/>
                    <a:lstStyle/>
                    <a:p>
                      <a:pPr algn="ctr"/>
                      <a:r>
                        <a:rPr lang="es-ES" dirty="0"/>
                        <a:t>16</a:t>
                      </a:r>
                    </a:p>
                  </a:txBody>
                  <a:tcPr/>
                </a:tc>
                <a:tc>
                  <a:txBody>
                    <a:bodyPr/>
                    <a:lstStyle/>
                    <a:p>
                      <a:pPr algn="ctr"/>
                      <a:r>
                        <a:rPr lang="es-ES" dirty="0"/>
                        <a:t>13</a:t>
                      </a:r>
                    </a:p>
                  </a:txBody>
                  <a:tcPr/>
                </a:tc>
                <a:extLst>
                  <a:ext uri="{0D108BD9-81ED-4DB2-BD59-A6C34878D82A}">
                    <a16:rowId xmlns:a16="http://schemas.microsoft.com/office/drawing/2014/main" val="3516910179"/>
                  </a:ext>
                </a:extLst>
              </a:tr>
              <a:tr h="522495">
                <a:tc>
                  <a:txBody>
                    <a:bodyPr/>
                    <a:lstStyle/>
                    <a:p>
                      <a:pPr algn="ctr"/>
                      <a:r>
                        <a:rPr lang="es-ES" u="sng" dirty="0"/>
                        <a:t>BLOQUE 4</a:t>
                      </a:r>
                    </a:p>
                  </a:txBody>
                  <a:tcPr/>
                </a:tc>
                <a:tc>
                  <a:txBody>
                    <a:bodyPr/>
                    <a:lstStyle/>
                    <a:p>
                      <a:pPr algn="ctr"/>
                      <a:r>
                        <a:rPr lang="es-ES" dirty="0"/>
                        <a:t>23</a:t>
                      </a:r>
                    </a:p>
                  </a:txBody>
                  <a:tcPr/>
                </a:tc>
                <a:tc>
                  <a:txBody>
                    <a:bodyPr/>
                    <a:lstStyle/>
                    <a:p>
                      <a:pPr algn="ctr"/>
                      <a:r>
                        <a:rPr lang="es-ES" dirty="0"/>
                        <a:t>24</a:t>
                      </a:r>
                    </a:p>
                  </a:txBody>
                  <a:tcPr/>
                </a:tc>
                <a:tc>
                  <a:txBody>
                    <a:bodyPr/>
                    <a:lstStyle/>
                    <a:p>
                      <a:pPr algn="ctr"/>
                      <a:r>
                        <a:rPr lang="es-ES" dirty="0"/>
                        <a:t>31</a:t>
                      </a:r>
                    </a:p>
                  </a:txBody>
                  <a:tcPr/>
                </a:tc>
                <a:extLst>
                  <a:ext uri="{0D108BD9-81ED-4DB2-BD59-A6C34878D82A}">
                    <a16:rowId xmlns:a16="http://schemas.microsoft.com/office/drawing/2014/main" val="2814485017"/>
                  </a:ext>
                </a:extLst>
              </a:tr>
              <a:tr h="522495">
                <a:tc>
                  <a:txBody>
                    <a:bodyPr/>
                    <a:lstStyle/>
                    <a:p>
                      <a:pPr algn="ctr"/>
                      <a:r>
                        <a:rPr lang="es-ES" u="sng" dirty="0"/>
                        <a:t>BLOQUE 5</a:t>
                      </a:r>
                    </a:p>
                  </a:txBody>
                  <a:tcPr/>
                </a:tc>
                <a:tc>
                  <a:txBody>
                    <a:bodyPr/>
                    <a:lstStyle/>
                    <a:p>
                      <a:pPr algn="ctr"/>
                      <a:r>
                        <a:rPr lang="es-ES" dirty="0"/>
                        <a:t>16</a:t>
                      </a:r>
                    </a:p>
                  </a:txBody>
                  <a:tcPr/>
                </a:tc>
                <a:tc>
                  <a:txBody>
                    <a:bodyPr/>
                    <a:lstStyle/>
                    <a:p>
                      <a:pPr algn="ctr"/>
                      <a:r>
                        <a:rPr lang="es-ES" dirty="0"/>
                        <a:t>16</a:t>
                      </a:r>
                    </a:p>
                  </a:txBody>
                  <a:tcPr/>
                </a:tc>
                <a:tc>
                  <a:txBody>
                    <a:bodyPr/>
                    <a:lstStyle/>
                    <a:p>
                      <a:pPr algn="ctr"/>
                      <a:r>
                        <a:rPr lang="es-ES" dirty="0"/>
                        <a:t>20</a:t>
                      </a:r>
                    </a:p>
                  </a:txBody>
                  <a:tcPr/>
                </a:tc>
                <a:extLst>
                  <a:ext uri="{0D108BD9-81ED-4DB2-BD59-A6C34878D82A}">
                    <a16:rowId xmlns:a16="http://schemas.microsoft.com/office/drawing/2014/main" val="2850752155"/>
                  </a:ext>
                </a:extLst>
              </a:tr>
              <a:tr h="522495">
                <a:tc>
                  <a:txBody>
                    <a:bodyPr/>
                    <a:lstStyle/>
                    <a:p>
                      <a:pPr algn="ctr"/>
                      <a:r>
                        <a:rPr lang="es-ES" u="sng" dirty="0"/>
                        <a:t>BLOQUE 6</a:t>
                      </a:r>
                    </a:p>
                  </a:txBody>
                  <a:tcPr/>
                </a:tc>
                <a:tc>
                  <a:txBody>
                    <a:bodyPr/>
                    <a:lstStyle/>
                    <a:p>
                      <a:pPr algn="ctr"/>
                      <a:r>
                        <a:rPr lang="es-ES" dirty="0"/>
                        <a:t>15</a:t>
                      </a:r>
                    </a:p>
                  </a:txBody>
                  <a:tcPr/>
                </a:tc>
                <a:tc>
                  <a:txBody>
                    <a:bodyPr/>
                    <a:lstStyle/>
                    <a:p>
                      <a:pPr algn="ctr"/>
                      <a:r>
                        <a:rPr lang="es-ES" dirty="0"/>
                        <a:t>16</a:t>
                      </a:r>
                    </a:p>
                  </a:txBody>
                  <a:tcPr/>
                </a:tc>
                <a:tc>
                  <a:txBody>
                    <a:bodyPr/>
                    <a:lstStyle/>
                    <a:p>
                      <a:pPr algn="ctr"/>
                      <a:r>
                        <a:rPr lang="es-ES" dirty="0"/>
                        <a:t>13</a:t>
                      </a:r>
                    </a:p>
                  </a:txBody>
                  <a:tcPr/>
                </a:tc>
                <a:extLst>
                  <a:ext uri="{0D108BD9-81ED-4DB2-BD59-A6C34878D82A}">
                    <a16:rowId xmlns:a16="http://schemas.microsoft.com/office/drawing/2014/main" val="635138670"/>
                  </a:ext>
                </a:extLst>
              </a:tr>
            </a:tbl>
          </a:graphicData>
        </a:graphic>
      </p:graphicFrame>
    </p:spTree>
    <p:extLst>
      <p:ext uri="{BB962C8B-B14F-4D97-AF65-F5344CB8AC3E}">
        <p14:creationId xmlns:p14="http://schemas.microsoft.com/office/powerpoint/2010/main" val="1555692029"/>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4"/>
          <p:cNvSpPr>
            <a:spLocks noGrp="1"/>
          </p:cNvSpPr>
          <p:nvPr>
            <p:ph idx="1"/>
          </p:nvPr>
        </p:nvSpPr>
        <p:spPr>
          <a:xfrm>
            <a:off x="411113" y="404664"/>
            <a:ext cx="8321774" cy="5760640"/>
          </a:xfrm>
        </p:spPr>
        <p:txBody>
          <a:bodyPr/>
          <a:lstStyle/>
          <a:p>
            <a:r>
              <a:rPr lang="es-ES" sz="2300" b="1" dirty="0">
                <a:latin typeface="+mn-lt"/>
              </a:rPr>
              <a:t>El Cuerpo de Gestión de la Administración Civil del Estado. </a:t>
            </a:r>
            <a:r>
              <a:rPr lang="es-ES" sz="2300" dirty="0">
                <a:latin typeface="+mn-lt"/>
              </a:rPr>
              <a:t>¿Quiénes somos y a qué nos dedicamos?</a:t>
            </a:r>
          </a:p>
          <a:p>
            <a:r>
              <a:rPr lang="es-ES" sz="2300" b="1" dirty="0">
                <a:latin typeface="+mn-lt"/>
              </a:rPr>
              <a:t>Proceso selectivo. </a:t>
            </a:r>
            <a:r>
              <a:rPr lang="es-ES" sz="2300" dirty="0">
                <a:latin typeface="+mn-lt"/>
              </a:rPr>
              <a:t>Fase de oposición y curso selectivo. ¿Cómo aprobar estas oposiciones?</a:t>
            </a:r>
          </a:p>
          <a:p>
            <a:r>
              <a:rPr lang="es-ES" sz="2300" b="1" dirty="0">
                <a:latin typeface="+mn-lt"/>
              </a:rPr>
              <a:t>El equipo. </a:t>
            </a:r>
            <a:r>
              <a:rPr lang="es-ES" sz="2300" dirty="0">
                <a:latin typeface="+mn-lt"/>
              </a:rPr>
              <a:t>Preparadores funcionarios del CGACE</a:t>
            </a:r>
          </a:p>
          <a:p>
            <a:r>
              <a:rPr lang="es-ES" sz="2300" b="1" dirty="0">
                <a:latin typeface="+mn-lt"/>
              </a:rPr>
              <a:t>Metodología de preparación del Colegio.</a:t>
            </a:r>
            <a:r>
              <a:rPr lang="es-ES" sz="2300" dirty="0">
                <a:latin typeface="+mn-lt"/>
              </a:rPr>
              <a:t> Formación online integral, personalizada y flexible. Sesiones sincrónicas que quedan grabadas permanentemente en el campus online (</a:t>
            </a:r>
            <a:r>
              <a:rPr lang="es-ES" sz="2300" dirty="0" err="1">
                <a:latin typeface="+mn-lt"/>
              </a:rPr>
              <a:t>Teams</a:t>
            </a:r>
            <a:r>
              <a:rPr lang="es-ES" sz="2300" dirty="0">
                <a:latin typeface="+mn-lt"/>
              </a:rPr>
              <a:t>)</a:t>
            </a:r>
          </a:p>
          <a:p>
            <a:r>
              <a:rPr lang="es-ES" sz="2300" b="1" dirty="0">
                <a:latin typeface="+mn-lt"/>
              </a:rPr>
              <a:t>Material de aprendizaje propio. </a:t>
            </a:r>
            <a:r>
              <a:rPr lang="es-ES" sz="2300" dirty="0">
                <a:latin typeface="+mn-lt"/>
              </a:rPr>
              <a:t>Esquemas y guías exclusivas, ejercicios tipo test y casos prácticos resueltos propios seleccionados de forma estadística</a:t>
            </a:r>
          </a:p>
          <a:p>
            <a:r>
              <a:rPr lang="es-ES" sz="2300" b="1" dirty="0">
                <a:latin typeface="+mn-lt"/>
              </a:rPr>
              <a:t>La promoción interna. </a:t>
            </a:r>
            <a:r>
              <a:rPr lang="es-ES" sz="2300" dirty="0">
                <a:latin typeface="+mn-lt"/>
              </a:rPr>
              <a:t>Oportunidades que abre la preparación al CGACE</a:t>
            </a:r>
          </a:p>
          <a:p>
            <a:pPr marL="0" indent="0">
              <a:buNone/>
            </a:pPr>
            <a:endParaRPr lang="es-ES" sz="2300" dirty="0"/>
          </a:p>
          <a:p>
            <a:pPr marL="0" indent="0">
              <a:buNone/>
            </a:pPr>
            <a:endParaRPr lang="es-ES" dirty="0"/>
          </a:p>
        </p:txBody>
      </p:sp>
    </p:spTree>
    <p:extLst>
      <p:ext uri="{BB962C8B-B14F-4D97-AF65-F5344CB8AC3E}">
        <p14:creationId xmlns:p14="http://schemas.microsoft.com/office/powerpoint/2010/main" val="2577728059"/>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Imagen 33"/>
          <p:cNvPicPr>
            <a:picLocks/>
          </p:cNvPicPr>
          <p:nvPr/>
        </p:nvPicPr>
        <p:blipFill rotWithShape="1">
          <a:blip r:embed="rId2">
            <a:duotone>
              <a:schemeClr val="accent5">
                <a:shade val="45000"/>
                <a:satMod val="135000"/>
              </a:schemeClr>
              <a:prstClr val="white"/>
            </a:duotone>
            <a:extLst>
              <a:ext uri="{28A0092B-C50C-407E-A947-70E740481C1C}">
                <a14:useLocalDpi xmlns:a14="http://schemas.microsoft.com/office/drawing/2010/main" val="0"/>
              </a:ext>
            </a:extLst>
          </a:blip>
          <a:srcRect t="1" r="55403" b="76612"/>
          <a:stretch/>
        </p:blipFill>
        <p:spPr>
          <a:xfrm>
            <a:off x="7317323" y="-696540"/>
            <a:ext cx="1719673" cy="1203566"/>
          </a:xfrm>
          <a:prstGeom prst="rect">
            <a:avLst/>
          </a:prstGeom>
        </p:spPr>
      </p:pic>
      <p:pic>
        <p:nvPicPr>
          <p:cNvPr id="40" name="Imagen 39"/>
          <p:cNvPicPr>
            <a:picLocks/>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t="1" r="32781" b="76612"/>
          <a:stretch/>
        </p:blipFill>
        <p:spPr>
          <a:xfrm>
            <a:off x="2796559" y="-696540"/>
            <a:ext cx="2592000" cy="1203566"/>
          </a:xfrm>
          <a:prstGeom prst="rect">
            <a:avLst/>
          </a:prstGeom>
        </p:spPr>
      </p:pic>
      <p:pic>
        <p:nvPicPr>
          <p:cNvPr id="39" name="Imagen 38"/>
          <p:cNvPicPr>
            <a:picLocks/>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t="1" r="32781" b="76612"/>
          <a:stretch/>
        </p:blipFill>
        <p:spPr>
          <a:xfrm>
            <a:off x="1289638" y="-696540"/>
            <a:ext cx="2592000" cy="1203566"/>
          </a:xfrm>
          <a:prstGeom prst="rect">
            <a:avLst/>
          </a:prstGeom>
        </p:spPr>
      </p:pic>
      <p:pic>
        <p:nvPicPr>
          <p:cNvPr id="41" name="Imagen 40"/>
          <p:cNvPicPr>
            <a:picLocks/>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t="1" r="32781" b="76612"/>
          <a:stretch/>
        </p:blipFill>
        <p:spPr>
          <a:xfrm>
            <a:off x="4303480" y="-696540"/>
            <a:ext cx="2592000" cy="1203566"/>
          </a:xfrm>
          <a:prstGeom prst="rect">
            <a:avLst/>
          </a:prstGeom>
        </p:spPr>
      </p:pic>
      <p:pic>
        <p:nvPicPr>
          <p:cNvPr id="42" name="Imagen 41"/>
          <p:cNvPicPr>
            <a:picLocks/>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t="1" r="32781" b="76612"/>
          <a:stretch/>
        </p:blipFill>
        <p:spPr>
          <a:xfrm>
            <a:off x="5810401" y="-696540"/>
            <a:ext cx="2592000" cy="1203566"/>
          </a:xfrm>
          <a:prstGeom prst="rect">
            <a:avLst/>
          </a:prstGeom>
        </p:spPr>
      </p:pic>
      <p:pic>
        <p:nvPicPr>
          <p:cNvPr id="13" name="Imagen 12"/>
          <p:cNvPicPr>
            <a:picLocks/>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t="1" r="32781" b="76612"/>
          <a:stretch/>
        </p:blipFill>
        <p:spPr>
          <a:xfrm>
            <a:off x="-217283" y="-696540"/>
            <a:ext cx="2592000" cy="1203566"/>
          </a:xfrm>
          <a:prstGeom prst="rect">
            <a:avLst/>
          </a:prstGeom>
        </p:spPr>
      </p:pic>
      <p:pic>
        <p:nvPicPr>
          <p:cNvPr id="20" name="Imagen 19"/>
          <p:cNvPicPr>
            <a:picLocks noChangeAspect="1"/>
          </p:cNvPicPr>
          <p:nvPr/>
        </p:nvPicPr>
        <p:blipFill rotWithShape="1">
          <a:blip r:embed="rId2">
            <a:duotone>
              <a:schemeClr val="accent5">
                <a:shade val="45000"/>
                <a:satMod val="135000"/>
              </a:schemeClr>
              <a:prstClr val="white"/>
            </a:duotone>
            <a:extLst>
              <a:ext uri="{28A0092B-C50C-407E-A947-70E740481C1C}">
                <a14:useLocalDpi xmlns:a14="http://schemas.microsoft.com/office/drawing/2010/main" val="0"/>
              </a:ext>
            </a:extLst>
          </a:blip>
          <a:srcRect l="46011" t="20206" b="76612"/>
          <a:stretch/>
        </p:blipFill>
        <p:spPr>
          <a:xfrm>
            <a:off x="2998119" y="343253"/>
            <a:ext cx="2697221" cy="163773"/>
          </a:xfrm>
          <a:prstGeom prst="rect">
            <a:avLst/>
          </a:prstGeom>
        </p:spPr>
      </p:pic>
      <p:pic>
        <p:nvPicPr>
          <p:cNvPr id="21" name="Imagen 20"/>
          <p:cNvPicPr>
            <a:picLocks noChangeAspect="1"/>
          </p:cNvPicPr>
          <p:nvPr/>
        </p:nvPicPr>
        <p:blipFill rotWithShape="1">
          <a:blip r:embed="rId2">
            <a:duotone>
              <a:schemeClr val="accent5">
                <a:shade val="45000"/>
                <a:satMod val="135000"/>
              </a:schemeClr>
              <a:prstClr val="white"/>
            </a:duotone>
            <a:extLst>
              <a:ext uri="{28A0092B-C50C-407E-A947-70E740481C1C}">
                <a14:useLocalDpi xmlns:a14="http://schemas.microsoft.com/office/drawing/2010/main" val="0"/>
              </a:ext>
            </a:extLst>
          </a:blip>
          <a:srcRect l="46011" t="20206" b="76612"/>
          <a:stretch/>
        </p:blipFill>
        <p:spPr>
          <a:xfrm>
            <a:off x="5130441" y="343252"/>
            <a:ext cx="2697221" cy="163774"/>
          </a:xfrm>
          <a:prstGeom prst="rect">
            <a:avLst/>
          </a:prstGeom>
        </p:spPr>
      </p:pic>
      <p:pic>
        <p:nvPicPr>
          <p:cNvPr id="22" name="Imagen 21"/>
          <p:cNvPicPr>
            <a:picLocks noChangeAspect="1"/>
          </p:cNvPicPr>
          <p:nvPr/>
        </p:nvPicPr>
        <p:blipFill rotWithShape="1">
          <a:blip r:embed="rId2">
            <a:duotone>
              <a:schemeClr val="accent5">
                <a:shade val="45000"/>
                <a:satMod val="135000"/>
              </a:schemeClr>
              <a:prstClr val="white"/>
            </a:duotone>
            <a:extLst>
              <a:ext uri="{28A0092B-C50C-407E-A947-70E740481C1C}">
                <a14:useLocalDpi xmlns:a14="http://schemas.microsoft.com/office/drawing/2010/main" val="0"/>
              </a:ext>
            </a:extLst>
          </a:blip>
          <a:srcRect l="46011" t="20205" b="76612"/>
          <a:stretch/>
        </p:blipFill>
        <p:spPr>
          <a:xfrm>
            <a:off x="6772345" y="343251"/>
            <a:ext cx="2697221" cy="163775"/>
          </a:xfrm>
          <a:prstGeom prst="rect">
            <a:avLst/>
          </a:prstGeom>
        </p:spPr>
      </p:pic>
      <p:pic>
        <p:nvPicPr>
          <p:cNvPr id="27" name="Imagen 26"/>
          <p:cNvPicPr>
            <a:picLocks noChangeAspect="1"/>
          </p:cNvPicPr>
          <p:nvPr/>
        </p:nvPicPr>
        <p:blipFill rotWithShape="1">
          <a:blip r:embed="rId2">
            <a:duotone>
              <a:schemeClr val="accent5">
                <a:shade val="45000"/>
                <a:satMod val="135000"/>
              </a:schemeClr>
              <a:prstClr val="white"/>
            </a:duotone>
            <a:extLst>
              <a:ext uri="{28A0092B-C50C-407E-A947-70E740481C1C}">
                <a14:useLocalDpi xmlns:a14="http://schemas.microsoft.com/office/drawing/2010/main" val="0"/>
              </a:ext>
            </a:extLst>
          </a:blip>
          <a:srcRect l="46011" t="20206" b="76612"/>
          <a:stretch/>
        </p:blipFill>
        <p:spPr>
          <a:xfrm>
            <a:off x="1776777" y="343253"/>
            <a:ext cx="2697221" cy="163773"/>
          </a:xfrm>
          <a:prstGeom prst="rect">
            <a:avLst/>
          </a:prstGeom>
        </p:spPr>
      </p:pic>
      <p:pic>
        <p:nvPicPr>
          <p:cNvPr id="18" name="Imagen 17"/>
          <p:cNvPicPr>
            <a:picLocks noChangeAspect="1"/>
          </p:cNvPicPr>
          <p:nvPr/>
        </p:nvPicPr>
        <p:blipFill rotWithShape="1">
          <a:blip r:embed="rId2">
            <a:duotone>
              <a:schemeClr val="accent5">
                <a:shade val="45000"/>
                <a:satMod val="135000"/>
              </a:schemeClr>
              <a:prstClr val="white"/>
            </a:duotone>
            <a:extLst>
              <a:ext uri="{28A0092B-C50C-407E-A947-70E740481C1C}">
                <a14:useLocalDpi xmlns:a14="http://schemas.microsoft.com/office/drawing/2010/main" val="0"/>
              </a:ext>
            </a:extLst>
          </a:blip>
          <a:srcRect l="46011" t="20206" b="76612"/>
          <a:stretch/>
        </p:blipFill>
        <p:spPr>
          <a:xfrm flipH="1">
            <a:off x="-302542" y="343253"/>
            <a:ext cx="2697221" cy="163773"/>
          </a:xfrm>
          <a:prstGeom prst="rect">
            <a:avLst/>
          </a:prstGeom>
        </p:spPr>
      </p:pic>
      <p:sp>
        <p:nvSpPr>
          <p:cNvPr id="19" name="Rectángulo 18"/>
          <p:cNvSpPr/>
          <p:nvPr/>
        </p:nvSpPr>
        <p:spPr>
          <a:xfrm>
            <a:off x="251331" y="731233"/>
            <a:ext cx="8571520" cy="872034"/>
          </a:xfrm>
          <a:prstGeom prst="rect">
            <a:avLst/>
          </a:prstGeom>
          <a:noFill/>
          <a:ln w="38100"/>
        </p:spPr>
        <p:style>
          <a:lnRef idx="2">
            <a:schemeClr val="accent1"/>
          </a:lnRef>
          <a:fillRef idx="1">
            <a:schemeClr val="lt1"/>
          </a:fillRef>
          <a:effectRef idx="0">
            <a:schemeClr val="accent1"/>
          </a:effectRef>
          <a:fontRef idx="minor">
            <a:schemeClr val="dk1"/>
          </a:fontRef>
        </p:style>
        <p:txBody>
          <a:bodyPr wrap="square">
            <a:spAutoFit/>
          </a:bodyPr>
          <a:lstStyle/>
          <a:p>
            <a:pPr algn="ctr">
              <a:lnSpc>
                <a:spcPct val="150000"/>
              </a:lnSpc>
            </a:pPr>
            <a:r>
              <a:rPr lang="es-ES" sz="1800" b="1" dirty="0"/>
              <a:t>ANÁLISIS DE LOS EXÁMENES SUPUESTOS PRÁCTICOS  DE LAS ÚLTIMAS CONVOCATORIAS</a:t>
            </a:r>
          </a:p>
        </p:txBody>
      </p:sp>
      <p:sp>
        <p:nvSpPr>
          <p:cNvPr id="24" name="CuadroTexto 23"/>
          <p:cNvSpPr txBox="1"/>
          <p:nvPr/>
        </p:nvSpPr>
        <p:spPr>
          <a:xfrm>
            <a:off x="56116" y="85735"/>
            <a:ext cx="1439281" cy="276999"/>
          </a:xfrm>
          <a:prstGeom prst="rect">
            <a:avLst/>
          </a:prstGeom>
          <a:noFill/>
        </p:spPr>
        <p:txBody>
          <a:bodyPr wrap="square" rtlCol="0">
            <a:spAutoFit/>
          </a:bodyPr>
          <a:lstStyle/>
          <a:p>
            <a:pPr algn="ctr"/>
            <a:r>
              <a:rPr lang="es-ES" sz="1200" b="1"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SOLICITUDES</a:t>
            </a:r>
          </a:p>
        </p:txBody>
      </p:sp>
      <p:sp>
        <p:nvSpPr>
          <p:cNvPr id="25" name="CuadroTexto 24"/>
          <p:cNvSpPr txBox="1"/>
          <p:nvPr/>
        </p:nvSpPr>
        <p:spPr>
          <a:xfrm>
            <a:off x="1558838" y="16460"/>
            <a:ext cx="1439281" cy="461665"/>
          </a:xfrm>
          <a:prstGeom prst="rect">
            <a:avLst/>
          </a:prstGeom>
          <a:noFill/>
        </p:spPr>
        <p:txBody>
          <a:bodyPr wrap="square" rtlCol="0">
            <a:spAutoFit/>
          </a:bodyPr>
          <a:lstStyle/>
          <a:p>
            <a:pPr algn="ctr"/>
            <a:r>
              <a:rPr lang="es-ES" sz="1200" b="1"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PLAZAS OFERTADAS</a:t>
            </a:r>
          </a:p>
        </p:txBody>
      </p:sp>
      <p:sp>
        <p:nvSpPr>
          <p:cNvPr id="26" name="CuadroTexto 25"/>
          <p:cNvSpPr txBox="1"/>
          <p:nvPr/>
        </p:nvSpPr>
        <p:spPr>
          <a:xfrm>
            <a:off x="3075775" y="25337"/>
            <a:ext cx="1439281" cy="461665"/>
          </a:xfrm>
          <a:prstGeom prst="rect">
            <a:avLst/>
          </a:prstGeom>
          <a:noFill/>
        </p:spPr>
        <p:txBody>
          <a:bodyPr wrap="square" rtlCol="0">
            <a:spAutoFit/>
          </a:bodyPr>
          <a:lstStyle/>
          <a:p>
            <a:pPr algn="ctr"/>
            <a:r>
              <a:rPr lang="es-ES" sz="1200" b="1"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PLAZAS CUBIERTAS</a:t>
            </a:r>
          </a:p>
        </p:txBody>
      </p:sp>
      <p:sp>
        <p:nvSpPr>
          <p:cNvPr id="29" name="CuadroTexto 28"/>
          <p:cNvSpPr txBox="1"/>
          <p:nvPr/>
        </p:nvSpPr>
        <p:spPr>
          <a:xfrm>
            <a:off x="4573356" y="94612"/>
            <a:ext cx="1439281" cy="276999"/>
          </a:xfrm>
          <a:prstGeom prst="rect">
            <a:avLst/>
          </a:prstGeom>
          <a:noFill/>
        </p:spPr>
        <p:txBody>
          <a:bodyPr wrap="square" rtlCol="0">
            <a:spAutoFit/>
          </a:bodyPr>
          <a:lstStyle/>
          <a:p>
            <a:pPr algn="ctr"/>
            <a:r>
              <a:rPr lang="es-ES" sz="1200" b="1"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DESTINOS</a:t>
            </a:r>
          </a:p>
        </p:txBody>
      </p:sp>
      <p:sp>
        <p:nvSpPr>
          <p:cNvPr id="30" name="CuadroTexto 29"/>
          <p:cNvSpPr txBox="1"/>
          <p:nvPr/>
        </p:nvSpPr>
        <p:spPr>
          <a:xfrm>
            <a:off x="6206827" y="79008"/>
            <a:ext cx="1245738" cy="276999"/>
          </a:xfrm>
          <a:prstGeom prst="rect">
            <a:avLst/>
          </a:prstGeom>
          <a:noFill/>
        </p:spPr>
        <p:txBody>
          <a:bodyPr wrap="square" rtlCol="0">
            <a:spAutoFit/>
          </a:bodyPr>
          <a:lstStyle/>
          <a:p>
            <a:pPr algn="ctr"/>
            <a:r>
              <a:rPr lang="es-ES" sz="1200" b="1"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EXÁMENES</a:t>
            </a:r>
          </a:p>
        </p:txBody>
      </p:sp>
      <p:sp>
        <p:nvSpPr>
          <p:cNvPr id="31" name="CuadroTexto 30"/>
          <p:cNvSpPr txBox="1"/>
          <p:nvPr/>
        </p:nvSpPr>
        <p:spPr>
          <a:xfrm>
            <a:off x="7719058" y="114470"/>
            <a:ext cx="1245738" cy="276999"/>
          </a:xfrm>
          <a:prstGeom prst="rect">
            <a:avLst/>
          </a:prstGeom>
          <a:noFill/>
        </p:spPr>
        <p:txBody>
          <a:bodyPr wrap="square" rtlCol="0">
            <a:spAutoFit/>
          </a:bodyPr>
          <a:lstStyle/>
          <a:p>
            <a:pPr algn="ctr"/>
            <a:r>
              <a:rPr lang="es-ES" sz="1200" b="1"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TEMARIO</a:t>
            </a:r>
          </a:p>
        </p:txBody>
      </p:sp>
      <p:graphicFrame>
        <p:nvGraphicFramePr>
          <p:cNvPr id="3" name="Tabla 2"/>
          <p:cNvGraphicFramePr>
            <a:graphicFrameLocks noGrp="1"/>
          </p:cNvGraphicFramePr>
          <p:nvPr>
            <p:extLst>
              <p:ext uri="{D42A27DB-BD31-4B8C-83A1-F6EECF244321}">
                <p14:modId xmlns:p14="http://schemas.microsoft.com/office/powerpoint/2010/main" val="4076331698"/>
              </p:ext>
            </p:extLst>
          </p:nvPr>
        </p:nvGraphicFramePr>
        <p:xfrm>
          <a:off x="837594" y="1988840"/>
          <a:ext cx="7272807" cy="3545741"/>
        </p:xfrm>
        <a:graphic>
          <a:graphicData uri="http://schemas.openxmlformats.org/drawingml/2006/table">
            <a:tbl>
              <a:tblPr firstRow="1" bandRow="1">
                <a:tableStyleId>{5C22544A-7EE6-4342-B048-85BDC9FD1C3A}</a:tableStyleId>
              </a:tblPr>
              <a:tblGrid>
                <a:gridCol w="1818201">
                  <a:extLst>
                    <a:ext uri="{9D8B030D-6E8A-4147-A177-3AD203B41FA5}">
                      <a16:colId xmlns:a16="http://schemas.microsoft.com/office/drawing/2014/main" val="2593162769"/>
                    </a:ext>
                  </a:extLst>
                </a:gridCol>
                <a:gridCol w="909101">
                  <a:extLst>
                    <a:ext uri="{9D8B030D-6E8A-4147-A177-3AD203B41FA5}">
                      <a16:colId xmlns:a16="http://schemas.microsoft.com/office/drawing/2014/main" val="3818167376"/>
                    </a:ext>
                  </a:extLst>
                </a:gridCol>
                <a:gridCol w="909101">
                  <a:extLst>
                    <a:ext uri="{9D8B030D-6E8A-4147-A177-3AD203B41FA5}">
                      <a16:colId xmlns:a16="http://schemas.microsoft.com/office/drawing/2014/main" val="1219909203"/>
                    </a:ext>
                  </a:extLst>
                </a:gridCol>
                <a:gridCol w="909101">
                  <a:extLst>
                    <a:ext uri="{9D8B030D-6E8A-4147-A177-3AD203B41FA5}">
                      <a16:colId xmlns:a16="http://schemas.microsoft.com/office/drawing/2014/main" val="1565365015"/>
                    </a:ext>
                  </a:extLst>
                </a:gridCol>
                <a:gridCol w="909101">
                  <a:extLst>
                    <a:ext uri="{9D8B030D-6E8A-4147-A177-3AD203B41FA5}">
                      <a16:colId xmlns:a16="http://schemas.microsoft.com/office/drawing/2014/main" val="3566646642"/>
                    </a:ext>
                  </a:extLst>
                </a:gridCol>
                <a:gridCol w="909101">
                  <a:extLst>
                    <a:ext uri="{9D8B030D-6E8A-4147-A177-3AD203B41FA5}">
                      <a16:colId xmlns:a16="http://schemas.microsoft.com/office/drawing/2014/main" val="4175080025"/>
                    </a:ext>
                  </a:extLst>
                </a:gridCol>
                <a:gridCol w="909101">
                  <a:extLst>
                    <a:ext uri="{9D8B030D-6E8A-4147-A177-3AD203B41FA5}">
                      <a16:colId xmlns:a16="http://schemas.microsoft.com/office/drawing/2014/main" val="2462462498"/>
                    </a:ext>
                  </a:extLst>
                </a:gridCol>
              </a:tblGrid>
              <a:tr h="709012">
                <a:tc>
                  <a:txBody>
                    <a:bodyPr/>
                    <a:lstStyle/>
                    <a:p>
                      <a:pPr algn="ctr"/>
                      <a:r>
                        <a:rPr lang="es-ES" u="sng" dirty="0"/>
                        <a:t>MATERIA</a:t>
                      </a:r>
                    </a:p>
                  </a:txBody>
                  <a:tcPr/>
                </a:tc>
                <a:tc gridSpan="2">
                  <a:txBody>
                    <a:bodyPr/>
                    <a:lstStyle/>
                    <a:p>
                      <a:pPr algn="ctr"/>
                      <a:r>
                        <a:rPr lang="es-ES" dirty="0"/>
                        <a:t>OPE 2018</a:t>
                      </a:r>
                    </a:p>
                  </a:txBody>
                  <a:tcPr/>
                </a:tc>
                <a:tc hMerge="1">
                  <a:txBody>
                    <a:bodyPr/>
                    <a:lstStyle/>
                    <a:p>
                      <a:endParaRPr lang="es-ES"/>
                    </a:p>
                  </a:txBody>
                  <a:tcPr/>
                </a:tc>
                <a:tc gridSpan="2">
                  <a:txBody>
                    <a:bodyPr/>
                    <a:lstStyle/>
                    <a:p>
                      <a:pPr algn="ctr"/>
                      <a:r>
                        <a:rPr lang="es-ES" dirty="0"/>
                        <a:t>OPE 2019</a:t>
                      </a:r>
                    </a:p>
                  </a:txBody>
                  <a:tcPr/>
                </a:tc>
                <a:tc hMerge="1">
                  <a:txBody>
                    <a:bodyPr/>
                    <a:lstStyle/>
                    <a:p>
                      <a:endParaRPr lang="es-ES"/>
                    </a:p>
                  </a:txBody>
                  <a:tcPr/>
                </a:tc>
                <a:tc gridSpan="2">
                  <a:txBody>
                    <a:bodyPr/>
                    <a:lstStyle/>
                    <a:p>
                      <a:pPr algn="ctr"/>
                      <a:r>
                        <a:rPr lang="es-ES" dirty="0"/>
                        <a:t>OPE 2020-22</a:t>
                      </a:r>
                    </a:p>
                  </a:txBody>
                  <a:tcPr/>
                </a:tc>
                <a:tc hMerge="1">
                  <a:txBody>
                    <a:bodyPr/>
                    <a:lstStyle/>
                    <a:p>
                      <a:endParaRPr lang="es-ES"/>
                    </a:p>
                  </a:txBody>
                  <a:tcPr/>
                </a:tc>
                <a:extLst>
                  <a:ext uri="{0D108BD9-81ED-4DB2-BD59-A6C34878D82A}">
                    <a16:rowId xmlns:a16="http://schemas.microsoft.com/office/drawing/2014/main" val="1701978989"/>
                  </a:ext>
                </a:extLst>
              </a:tr>
              <a:tr h="489897">
                <a:tc>
                  <a:txBody>
                    <a:bodyPr/>
                    <a:lstStyle/>
                    <a:p>
                      <a:endParaRPr lang="es-ES" dirty="0"/>
                    </a:p>
                  </a:txBody>
                  <a:tcPr/>
                </a:tc>
                <a:tc>
                  <a:txBody>
                    <a:bodyPr/>
                    <a:lstStyle/>
                    <a:p>
                      <a:pPr algn="ctr"/>
                      <a:r>
                        <a:rPr lang="es-ES" dirty="0"/>
                        <a:t>S-1</a:t>
                      </a:r>
                    </a:p>
                  </a:txBody>
                  <a:tcPr>
                    <a:solidFill>
                      <a:schemeClr val="accent2">
                        <a:lumMod val="40000"/>
                        <a:lumOff val="60000"/>
                      </a:schemeClr>
                    </a:solidFill>
                  </a:tcPr>
                </a:tc>
                <a:tc>
                  <a:txBody>
                    <a:bodyPr/>
                    <a:lstStyle/>
                    <a:p>
                      <a:pPr algn="ctr"/>
                      <a:r>
                        <a:rPr lang="es-ES" dirty="0"/>
                        <a:t>S-2</a:t>
                      </a:r>
                    </a:p>
                  </a:txBody>
                  <a:tcPr/>
                </a:tc>
                <a:tc>
                  <a:txBody>
                    <a:bodyPr/>
                    <a:lstStyle/>
                    <a:p>
                      <a:pPr algn="ctr"/>
                      <a:r>
                        <a:rPr lang="es-ES" dirty="0"/>
                        <a:t>S-1</a:t>
                      </a:r>
                    </a:p>
                  </a:txBody>
                  <a:tcPr>
                    <a:solidFill>
                      <a:schemeClr val="accent2">
                        <a:lumMod val="40000"/>
                        <a:lumOff val="60000"/>
                      </a:schemeClr>
                    </a:solidFill>
                  </a:tcPr>
                </a:tc>
                <a:tc>
                  <a:txBody>
                    <a:bodyPr/>
                    <a:lstStyle/>
                    <a:p>
                      <a:pPr algn="ctr"/>
                      <a:r>
                        <a:rPr lang="es-ES" dirty="0"/>
                        <a:t>S-2</a:t>
                      </a:r>
                    </a:p>
                  </a:txBody>
                  <a:tcPr/>
                </a:tc>
                <a:tc>
                  <a:txBody>
                    <a:bodyPr/>
                    <a:lstStyle/>
                    <a:p>
                      <a:pPr algn="ctr"/>
                      <a:r>
                        <a:rPr lang="es-ES" dirty="0"/>
                        <a:t>S-1</a:t>
                      </a:r>
                    </a:p>
                  </a:txBody>
                  <a:tcPr>
                    <a:solidFill>
                      <a:schemeClr val="accent2">
                        <a:lumMod val="60000"/>
                        <a:lumOff val="40000"/>
                      </a:schemeClr>
                    </a:solidFill>
                  </a:tcPr>
                </a:tc>
                <a:tc>
                  <a:txBody>
                    <a:bodyPr/>
                    <a:lstStyle/>
                    <a:p>
                      <a:pPr algn="ctr"/>
                      <a:r>
                        <a:rPr lang="es-ES" dirty="0"/>
                        <a:t>S-2</a:t>
                      </a:r>
                    </a:p>
                  </a:txBody>
                  <a:tcPr/>
                </a:tc>
                <a:extLst>
                  <a:ext uri="{0D108BD9-81ED-4DB2-BD59-A6C34878D82A}">
                    <a16:rowId xmlns:a16="http://schemas.microsoft.com/office/drawing/2014/main" val="2814485017"/>
                  </a:ext>
                </a:extLst>
              </a:tr>
              <a:tr h="641486">
                <a:tc>
                  <a:txBody>
                    <a:bodyPr/>
                    <a:lstStyle/>
                    <a:p>
                      <a:pPr algn="ctr"/>
                      <a:r>
                        <a:rPr lang="es-ES" u="sng" dirty="0"/>
                        <a:t>CONTRATOS</a:t>
                      </a:r>
                    </a:p>
                  </a:txBody>
                  <a:tcPr/>
                </a:tc>
                <a:tc>
                  <a:txBody>
                    <a:bodyPr/>
                    <a:lstStyle/>
                    <a:p>
                      <a:pPr algn="ctr"/>
                      <a:r>
                        <a:rPr lang="es-ES" dirty="0"/>
                        <a:t>2</a:t>
                      </a:r>
                    </a:p>
                  </a:txBody>
                  <a:tcPr>
                    <a:solidFill>
                      <a:schemeClr val="accent2">
                        <a:lumMod val="40000"/>
                        <a:lumOff val="60000"/>
                      </a:schemeClr>
                    </a:solidFill>
                  </a:tcPr>
                </a:tc>
                <a:tc>
                  <a:txBody>
                    <a:bodyPr/>
                    <a:lstStyle/>
                    <a:p>
                      <a:pPr algn="ctr"/>
                      <a:r>
                        <a:rPr lang="es-ES" dirty="0"/>
                        <a:t>1,5</a:t>
                      </a:r>
                    </a:p>
                  </a:txBody>
                  <a:tcPr/>
                </a:tc>
                <a:tc>
                  <a:txBody>
                    <a:bodyPr/>
                    <a:lstStyle/>
                    <a:p>
                      <a:pPr algn="ctr"/>
                      <a:r>
                        <a:rPr lang="es-ES" dirty="0"/>
                        <a:t>1</a:t>
                      </a:r>
                    </a:p>
                  </a:txBody>
                  <a:tcPr>
                    <a:solidFill>
                      <a:schemeClr val="accent2">
                        <a:lumMod val="40000"/>
                        <a:lumOff val="60000"/>
                      </a:schemeClr>
                    </a:solidFill>
                  </a:tcPr>
                </a:tc>
                <a:tc>
                  <a:txBody>
                    <a:bodyPr/>
                    <a:lstStyle/>
                    <a:p>
                      <a:pPr algn="ctr"/>
                      <a:r>
                        <a:rPr lang="es-ES" dirty="0"/>
                        <a:t>1</a:t>
                      </a:r>
                    </a:p>
                  </a:txBody>
                  <a:tcPr/>
                </a:tc>
                <a:tc>
                  <a:txBody>
                    <a:bodyPr/>
                    <a:lstStyle/>
                    <a:p>
                      <a:pPr algn="ctr"/>
                      <a:r>
                        <a:rPr lang="es-ES" dirty="0"/>
                        <a:t>1</a:t>
                      </a:r>
                    </a:p>
                  </a:txBody>
                  <a:tcPr>
                    <a:solidFill>
                      <a:schemeClr val="accent2">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srgbClr val="00168A"/>
                          </a:solidFill>
                          <a:effectLst/>
                          <a:uLnTx/>
                          <a:uFillTx/>
                          <a:latin typeface="+mn-lt"/>
                          <a:ea typeface="+mn-ea"/>
                          <a:cs typeface="+mn-cs"/>
                        </a:rPr>
                        <a:t>2,5</a:t>
                      </a:r>
                    </a:p>
                    <a:p>
                      <a:pPr algn="ctr"/>
                      <a:endParaRPr lang="es-ES" sz="1400" dirty="0"/>
                    </a:p>
                  </a:txBody>
                  <a:tcPr/>
                </a:tc>
                <a:extLst>
                  <a:ext uri="{0D108BD9-81ED-4DB2-BD59-A6C34878D82A}">
                    <a16:rowId xmlns:a16="http://schemas.microsoft.com/office/drawing/2014/main" val="3705535948"/>
                  </a:ext>
                </a:extLst>
              </a:tr>
              <a:tr h="506437">
                <a:tc>
                  <a:txBody>
                    <a:bodyPr/>
                    <a:lstStyle/>
                    <a:p>
                      <a:pPr algn="ctr"/>
                      <a:r>
                        <a:rPr lang="es-ES" sz="1200" b="1" u="sng" dirty="0" err="1"/>
                        <a:t>Dº</a:t>
                      </a:r>
                      <a:r>
                        <a:rPr lang="es-ES" sz="1200" b="1" u="sng" dirty="0"/>
                        <a:t> ADMINISTRATIVO</a:t>
                      </a:r>
                    </a:p>
                  </a:txBody>
                  <a:tcPr/>
                </a:tc>
                <a:tc>
                  <a:txBody>
                    <a:bodyPr/>
                    <a:lstStyle/>
                    <a:p>
                      <a:pPr algn="ctr"/>
                      <a:endParaRPr lang="es-ES" dirty="0"/>
                    </a:p>
                  </a:txBody>
                  <a:tcPr>
                    <a:solidFill>
                      <a:schemeClr val="accent2">
                        <a:lumMod val="40000"/>
                        <a:lumOff val="60000"/>
                      </a:schemeClr>
                    </a:solidFill>
                  </a:tcPr>
                </a:tc>
                <a:tc>
                  <a:txBody>
                    <a:bodyPr/>
                    <a:lstStyle/>
                    <a:p>
                      <a:pPr algn="ctr"/>
                      <a:endParaRPr lang="es-ES" dirty="0"/>
                    </a:p>
                  </a:txBody>
                  <a:tcPr/>
                </a:tc>
                <a:tc>
                  <a:txBody>
                    <a:bodyPr/>
                    <a:lstStyle/>
                    <a:p>
                      <a:pPr algn="ctr"/>
                      <a:r>
                        <a:rPr lang="es-ES" dirty="0"/>
                        <a:t>1</a:t>
                      </a:r>
                    </a:p>
                  </a:txBody>
                  <a:tcPr>
                    <a:solidFill>
                      <a:schemeClr val="accent2">
                        <a:lumMod val="40000"/>
                        <a:lumOff val="60000"/>
                      </a:schemeClr>
                    </a:solidFill>
                  </a:tcPr>
                </a:tc>
                <a:tc>
                  <a:txBody>
                    <a:bodyPr/>
                    <a:lstStyle/>
                    <a:p>
                      <a:pPr algn="ctr"/>
                      <a:r>
                        <a:rPr lang="es-ES" dirty="0"/>
                        <a:t>2</a:t>
                      </a:r>
                    </a:p>
                  </a:txBody>
                  <a:tcPr/>
                </a:tc>
                <a:tc>
                  <a:txBody>
                    <a:bodyPr/>
                    <a:lstStyle/>
                    <a:p>
                      <a:pPr algn="ctr"/>
                      <a:r>
                        <a:rPr lang="es-ES" dirty="0"/>
                        <a:t>2</a:t>
                      </a:r>
                    </a:p>
                  </a:txBody>
                  <a:tcPr>
                    <a:solidFill>
                      <a:schemeClr val="accent2">
                        <a:lumMod val="60000"/>
                        <a:lumOff val="40000"/>
                      </a:schemeClr>
                    </a:solidFill>
                  </a:tcPr>
                </a:tc>
                <a:tc>
                  <a:txBody>
                    <a:bodyPr/>
                    <a:lstStyle/>
                    <a:p>
                      <a:pPr algn="ctr"/>
                      <a:endParaRPr lang="es-ES" dirty="0"/>
                    </a:p>
                  </a:txBody>
                  <a:tcPr/>
                </a:tc>
                <a:extLst>
                  <a:ext uri="{0D108BD9-81ED-4DB2-BD59-A6C34878D82A}">
                    <a16:rowId xmlns:a16="http://schemas.microsoft.com/office/drawing/2014/main" val="1387371782"/>
                  </a:ext>
                </a:extLst>
              </a:tr>
              <a:tr h="489897">
                <a:tc>
                  <a:txBody>
                    <a:bodyPr/>
                    <a:lstStyle/>
                    <a:p>
                      <a:pPr algn="ctr"/>
                      <a:r>
                        <a:rPr lang="es-ES" u="sng" dirty="0"/>
                        <a:t>RRHH</a:t>
                      </a:r>
                    </a:p>
                  </a:txBody>
                  <a:tcPr/>
                </a:tc>
                <a:tc>
                  <a:txBody>
                    <a:bodyPr/>
                    <a:lstStyle/>
                    <a:p>
                      <a:pPr algn="ctr"/>
                      <a:r>
                        <a:rPr lang="es-ES" dirty="0"/>
                        <a:t>2</a:t>
                      </a:r>
                    </a:p>
                  </a:txBody>
                  <a:tcPr>
                    <a:solidFill>
                      <a:schemeClr val="accent2">
                        <a:lumMod val="40000"/>
                        <a:lumOff val="60000"/>
                      </a:schemeClr>
                    </a:solidFill>
                  </a:tcPr>
                </a:tc>
                <a:tc>
                  <a:txBody>
                    <a:bodyPr/>
                    <a:lstStyle/>
                    <a:p>
                      <a:pPr algn="ctr"/>
                      <a:r>
                        <a:rPr lang="es-ES" dirty="0"/>
                        <a:t>1</a:t>
                      </a:r>
                    </a:p>
                  </a:txBody>
                  <a:tcPr/>
                </a:tc>
                <a:tc>
                  <a:txBody>
                    <a:bodyPr/>
                    <a:lstStyle/>
                    <a:p>
                      <a:pPr algn="ctr"/>
                      <a:r>
                        <a:rPr lang="es-ES" dirty="0"/>
                        <a:t>1</a:t>
                      </a:r>
                    </a:p>
                  </a:txBody>
                  <a:tcPr>
                    <a:solidFill>
                      <a:schemeClr val="accent2">
                        <a:lumMod val="40000"/>
                        <a:lumOff val="60000"/>
                      </a:schemeClr>
                    </a:solidFill>
                  </a:tcPr>
                </a:tc>
                <a:tc>
                  <a:txBody>
                    <a:bodyPr/>
                    <a:lstStyle/>
                    <a:p>
                      <a:pPr algn="ctr"/>
                      <a:r>
                        <a:rPr lang="es-ES" dirty="0"/>
                        <a:t>1</a:t>
                      </a:r>
                    </a:p>
                  </a:txBody>
                  <a:tcPr/>
                </a:tc>
                <a:tc>
                  <a:txBody>
                    <a:bodyPr/>
                    <a:lstStyle/>
                    <a:p>
                      <a:pPr algn="ctr"/>
                      <a:r>
                        <a:rPr lang="es-ES" dirty="0"/>
                        <a:t>1</a:t>
                      </a:r>
                    </a:p>
                  </a:txBody>
                  <a:tcPr>
                    <a:solidFill>
                      <a:schemeClr val="accent2">
                        <a:lumMod val="60000"/>
                        <a:lumOff val="40000"/>
                      </a:schemeClr>
                    </a:solidFill>
                  </a:tcPr>
                </a:tc>
                <a:tc>
                  <a:txBody>
                    <a:bodyPr/>
                    <a:lstStyle/>
                    <a:p>
                      <a:pPr algn="ctr"/>
                      <a:r>
                        <a:rPr lang="es-ES" dirty="0"/>
                        <a:t>1</a:t>
                      </a:r>
                    </a:p>
                  </a:txBody>
                  <a:tcPr/>
                </a:tc>
                <a:extLst>
                  <a:ext uri="{0D108BD9-81ED-4DB2-BD59-A6C34878D82A}">
                    <a16:rowId xmlns:a16="http://schemas.microsoft.com/office/drawing/2014/main" val="1929442811"/>
                  </a:ext>
                </a:extLst>
              </a:tr>
              <a:tr h="709012">
                <a:tc>
                  <a:txBody>
                    <a:bodyPr/>
                    <a:lstStyle/>
                    <a:p>
                      <a:pPr algn="ctr"/>
                      <a:r>
                        <a:rPr lang="es-ES" u="sng" dirty="0"/>
                        <a:t>G. FINANCIERO</a:t>
                      </a:r>
                    </a:p>
                  </a:txBody>
                  <a:tcPr/>
                </a:tc>
                <a:tc>
                  <a:txBody>
                    <a:bodyPr/>
                    <a:lstStyle/>
                    <a:p>
                      <a:pPr algn="ctr"/>
                      <a:r>
                        <a:rPr lang="es-ES" dirty="0"/>
                        <a:t>1</a:t>
                      </a:r>
                    </a:p>
                  </a:txBody>
                  <a:tcPr>
                    <a:solidFill>
                      <a:schemeClr val="accent2">
                        <a:lumMod val="40000"/>
                        <a:lumOff val="60000"/>
                      </a:schemeClr>
                    </a:solidFill>
                  </a:tcPr>
                </a:tc>
                <a:tc>
                  <a:txBody>
                    <a:bodyPr/>
                    <a:lstStyle/>
                    <a:p>
                      <a:pPr algn="ctr"/>
                      <a:r>
                        <a:rPr lang="es-ES" dirty="0"/>
                        <a:t>2,5</a:t>
                      </a:r>
                    </a:p>
                  </a:txBody>
                  <a:tcPr/>
                </a:tc>
                <a:tc>
                  <a:txBody>
                    <a:bodyPr/>
                    <a:lstStyle/>
                    <a:p>
                      <a:pPr algn="ctr"/>
                      <a:r>
                        <a:rPr lang="es-ES" dirty="0"/>
                        <a:t>2</a:t>
                      </a:r>
                    </a:p>
                  </a:txBody>
                  <a:tcPr>
                    <a:solidFill>
                      <a:schemeClr val="accent2">
                        <a:lumMod val="40000"/>
                        <a:lumOff val="60000"/>
                      </a:schemeClr>
                    </a:solidFill>
                  </a:tcPr>
                </a:tc>
                <a:tc>
                  <a:txBody>
                    <a:bodyPr/>
                    <a:lstStyle/>
                    <a:p>
                      <a:pPr algn="ctr"/>
                      <a:r>
                        <a:rPr lang="es-ES" dirty="0"/>
                        <a:t>1</a:t>
                      </a:r>
                    </a:p>
                  </a:txBody>
                  <a:tcPr/>
                </a:tc>
                <a:tc>
                  <a:txBody>
                    <a:bodyPr/>
                    <a:lstStyle/>
                    <a:p>
                      <a:pPr algn="ctr"/>
                      <a:r>
                        <a:rPr lang="es-ES" dirty="0"/>
                        <a:t>1</a:t>
                      </a:r>
                    </a:p>
                  </a:txBody>
                  <a:tcPr>
                    <a:solidFill>
                      <a:schemeClr val="accent2">
                        <a:lumMod val="60000"/>
                        <a:lumOff val="40000"/>
                      </a:schemeClr>
                    </a:solidFill>
                  </a:tcPr>
                </a:tc>
                <a:tc>
                  <a:txBody>
                    <a:bodyPr/>
                    <a:lstStyle/>
                    <a:p>
                      <a:pPr algn="ctr"/>
                      <a:r>
                        <a:rPr lang="es-ES" sz="1800" dirty="0"/>
                        <a:t>1,5</a:t>
                      </a:r>
                    </a:p>
                  </a:txBody>
                  <a:tcPr/>
                </a:tc>
                <a:extLst>
                  <a:ext uri="{0D108BD9-81ED-4DB2-BD59-A6C34878D82A}">
                    <a16:rowId xmlns:a16="http://schemas.microsoft.com/office/drawing/2014/main" val="2436436122"/>
                  </a:ext>
                </a:extLst>
              </a:tr>
            </a:tbl>
          </a:graphicData>
        </a:graphic>
      </p:graphicFrame>
    </p:spTree>
    <p:extLst>
      <p:ext uri="{BB962C8B-B14F-4D97-AF65-F5344CB8AC3E}">
        <p14:creationId xmlns:p14="http://schemas.microsoft.com/office/powerpoint/2010/main" val="4088047268"/>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Marcador de contenido 5"/>
          <p:cNvGraphicFramePr>
            <a:graphicFrameLocks noGrp="1"/>
          </p:cNvGraphicFramePr>
          <p:nvPr>
            <p:ph idx="1"/>
            <p:extLst>
              <p:ext uri="{D42A27DB-BD31-4B8C-83A1-F6EECF244321}">
                <p14:modId xmlns:p14="http://schemas.microsoft.com/office/powerpoint/2010/main" val="2781668011"/>
              </p:ext>
            </p:extLst>
          </p:nvPr>
        </p:nvGraphicFramePr>
        <p:xfrm>
          <a:off x="467545" y="404664"/>
          <a:ext cx="8676456" cy="557386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19051958"/>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sz="5400" dirty="0">
                <a:solidFill>
                  <a:schemeClr val="accent1"/>
                </a:solidFill>
              </a:rPr>
              <a:t>La Oposición</a:t>
            </a:r>
          </a:p>
        </p:txBody>
      </p:sp>
      <p:sp>
        <p:nvSpPr>
          <p:cNvPr id="3" name="Marcador de contenido 2"/>
          <p:cNvSpPr>
            <a:spLocks noGrp="1"/>
          </p:cNvSpPr>
          <p:nvPr>
            <p:ph idx="1"/>
          </p:nvPr>
        </p:nvSpPr>
        <p:spPr>
          <a:xfrm>
            <a:off x="684213" y="1628800"/>
            <a:ext cx="8002587" cy="4752528"/>
          </a:xfrm>
        </p:spPr>
        <p:txBody>
          <a:bodyPr/>
          <a:lstStyle/>
          <a:p>
            <a:pPr marL="304747" indent="-304747" algn="ctr" defTabSz="1218987" eaLnBrk="1" fontAlgn="auto" hangingPunct="1">
              <a:spcBef>
                <a:spcPts val="1866"/>
              </a:spcBef>
              <a:spcAft>
                <a:spcPts val="0"/>
              </a:spcAft>
              <a:buClr>
                <a:schemeClr val="accent6">
                  <a:lumMod val="50000"/>
                </a:schemeClr>
              </a:buClr>
              <a:defRPr/>
            </a:pPr>
            <a:r>
              <a:rPr lang="es-ES" b="1" dirty="0"/>
              <a:t>58 temas </a:t>
            </a:r>
            <a:r>
              <a:rPr lang="es-ES" dirty="0"/>
              <a:t>divididos en 6 bloques: </a:t>
            </a:r>
          </a:p>
          <a:p>
            <a:pPr marL="304747" indent="-304747" algn="ctr" defTabSz="1218987" eaLnBrk="1" fontAlgn="auto" hangingPunct="1">
              <a:spcBef>
                <a:spcPts val="1866"/>
              </a:spcBef>
              <a:spcAft>
                <a:spcPts val="0"/>
              </a:spcAft>
              <a:buClr>
                <a:schemeClr val="accent6">
                  <a:lumMod val="50000"/>
                </a:schemeClr>
              </a:buClr>
              <a:defRPr/>
            </a:pPr>
            <a:r>
              <a:rPr lang="es-ES" dirty="0"/>
              <a:t>· </a:t>
            </a:r>
            <a:r>
              <a:rPr lang="es-ES" sz="2000" b="1" dirty="0"/>
              <a:t>Organización del Estado y de la Administración pública (11 temas)</a:t>
            </a:r>
          </a:p>
          <a:p>
            <a:pPr marL="304747" indent="-304747" algn="ctr" defTabSz="1218987" eaLnBrk="1" fontAlgn="auto" hangingPunct="1">
              <a:spcBef>
                <a:spcPts val="1866"/>
              </a:spcBef>
              <a:spcAft>
                <a:spcPts val="0"/>
              </a:spcAft>
              <a:buClr>
                <a:schemeClr val="accent6">
                  <a:lumMod val="50000"/>
                </a:schemeClr>
              </a:buClr>
              <a:defRPr/>
            </a:pPr>
            <a:r>
              <a:rPr lang="es-ES" sz="2000" b="1" dirty="0"/>
              <a:t>· Unión Europea (6 temas)</a:t>
            </a:r>
          </a:p>
          <a:p>
            <a:pPr marL="304747" indent="-304747" algn="ctr" defTabSz="1218987" eaLnBrk="1" fontAlgn="auto" hangingPunct="1">
              <a:spcBef>
                <a:spcPts val="1866"/>
              </a:spcBef>
              <a:spcAft>
                <a:spcPts val="0"/>
              </a:spcAft>
              <a:buClr>
                <a:schemeClr val="accent6">
                  <a:lumMod val="50000"/>
                </a:schemeClr>
              </a:buClr>
              <a:defRPr/>
            </a:pPr>
            <a:r>
              <a:rPr lang="es-ES" sz="2000" b="1" dirty="0"/>
              <a:t>· Políticas Públicas (10 temas)</a:t>
            </a:r>
          </a:p>
          <a:p>
            <a:pPr marL="304747" indent="-304747" algn="ctr" defTabSz="1218987" eaLnBrk="1" fontAlgn="auto" hangingPunct="1">
              <a:spcBef>
                <a:spcPts val="1866"/>
              </a:spcBef>
              <a:spcAft>
                <a:spcPts val="0"/>
              </a:spcAft>
              <a:buClr>
                <a:schemeClr val="accent6">
                  <a:lumMod val="50000"/>
                </a:schemeClr>
              </a:buClr>
              <a:defRPr/>
            </a:pPr>
            <a:r>
              <a:rPr lang="es-ES" sz="2000" b="1" dirty="0"/>
              <a:t>· Derecho administrativo (13 temas)</a:t>
            </a:r>
          </a:p>
          <a:p>
            <a:pPr marL="304747" indent="-304747" algn="ctr" defTabSz="1218987" eaLnBrk="1" fontAlgn="auto" hangingPunct="1">
              <a:spcBef>
                <a:spcPts val="1866"/>
              </a:spcBef>
              <a:spcAft>
                <a:spcPts val="0"/>
              </a:spcAft>
              <a:buClr>
                <a:schemeClr val="accent6">
                  <a:lumMod val="50000"/>
                </a:schemeClr>
              </a:buClr>
              <a:defRPr/>
            </a:pPr>
            <a:r>
              <a:rPr lang="es-ES" sz="2000" b="1" dirty="0"/>
              <a:t>· Administración de recursos humanos (10 temas)</a:t>
            </a:r>
          </a:p>
          <a:p>
            <a:pPr marL="304747" indent="-304747" algn="ctr" defTabSz="1218987" eaLnBrk="1" fontAlgn="auto" hangingPunct="1">
              <a:spcBef>
                <a:spcPts val="1866"/>
              </a:spcBef>
              <a:spcAft>
                <a:spcPts val="0"/>
              </a:spcAft>
              <a:buClr>
                <a:schemeClr val="accent6">
                  <a:lumMod val="50000"/>
                </a:schemeClr>
              </a:buClr>
              <a:defRPr/>
            </a:pPr>
            <a:r>
              <a:rPr lang="es-ES" sz="2000" b="1" dirty="0"/>
              <a:t>· Gestión financiera y Seguridad Social (8 temas)</a:t>
            </a:r>
          </a:p>
          <a:p>
            <a:endParaRPr lang="es-ES" sz="1600" dirty="0"/>
          </a:p>
        </p:txBody>
      </p:sp>
    </p:spTree>
    <p:extLst>
      <p:ext uri="{BB962C8B-B14F-4D97-AF65-F5344CB8AC3E}">
        <p14:creationId xmlns:p14="http://schemas.microsoft.com/office/powerpoint/2010/main" val="1974333966"/>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70706" y="161761"/>
            <a:ext cx="8002587" cy="1143000"/>
          </a:xfrm>
        </p:spPr>
        <p:txBody>
          <a:bodyPr/>
          <a:lstStyle/>
          <a:p>
            <a:pPr algn="ctr"/>
            <a:r>
              <a:rPr lang="es-ES" sz="4000" dirty="0"/>
              <a:t>Última convocatoria </a:t>
            </a:r>
            <a:br>
              <a:rPr lang="es-ES" sz="4000" dirty="0"/>
            </a:br>
            <a:r>
              <a:rPr lang="es-ES" sz="4000" dirty="0"/>
              <a:t>OPE 2020 2021 2022</a:t>
            </a:r>
          </a:p>
        </p:txBody>
      </p:sp>
      <p:sp>
        <p:nvSpPr>
          <p:cNvPr id="6" name="CuadroTexto 5"/>
          <p:cNvSpPr txBox="1"/>
          <p:nvPr/>
        </p:nvSpPr>
        <p:spPr>
          <a:xfrm>
            <a:off x="684213" y="4723881"/>
            <a:ext cx="7560195" cy="1144929"/>
          </a:xfrm>
          <a:prstGeom prst="rect">
            <a:avLst/>
          </a:prstGeom>
          <a:noFill/>
        </p:spPr>
        <p:txBody>
          <a:bodyPr wrap="square">
            <a:spAutoFit/>
          </a:bodyPr>
          <a:lstStyle/>
          <a:p>
            <a:pPr defTabSz="1218987" fontAlgn="auto">
              <a:lnSpc>
                <a:spcPct val="95000"/>
              </a:lnSpc>
              <a:spcBef>
                <a:spcPts val="0"/>
              </a:spcBef>
              <a:spcAft>
                <a:spcPts val="0"/>
              </a:spcAft>
              <a:defRPr/>
            </a:pPr>
            <a:r>
              <a:rPr lang="es-ES" sz="2400" b="1" dirty="0">
                <a:ln>
                  <a:solidFill>
                    <a:srgbClr val="F65A04"/>
                  </a:solidFill>
                </a:ln>
                <a:solidFill>
                  <a:srgbClr val="F65A04"/>
                </a:solidFill>
                <a:latin typeface="Arial" panose="020B0604020202020204"/>
                <a:cs typeface="+mn-cs"/>
              </a:rPr>
              <a:t>2. Curso Selectivo: </a:t>
            </a:r>
            <a:r>
              <a:rPr lang="es-ES" sz="2400" dirty="0">
                <a:solidFill>
                  <a:prstClr val="black"/>
                </a:solidFill>
                <a:latin typeface="Arial" panose="020B0604020202020204"/>
                <a:cs typeface="+mn-cs"/>
              </a:rPr>
              <a:t>Periodo de prácticas organizado por el Instituto Nacional de Administración Pública, 2 semanas de duración</a:t>
            </a:r>
          </a:p>
        </p:txBody>
      </p:sp>
      <p:pic>
        <p:nvPicPr>
          <p:cNvPr id="7" name="Marcador de contenido 6">
            <a:extLst>
              <a:ext uri="{FF2B5EF4-FFF2-40B4-BE49-F238E27FC236}">
                <a16:creationId xmlns:a16="http://schemas.microsoft.com/office/drawing/2014/main" id="{21C5DFC9-96C6-70D2-EB71-BD86E1879CDC}"/>
              </a:ext>
            </a:extLst>
          </p:cNvPr>
          <p:cNvPicPr>
            <a:picLocks noGrp="1" noChangeAspect="1"/>
          </p:cNvPicPr>
          <p:nvPr>
            <p:ph idx="1"/>
          </p:nvPr>
        </p:nvPicPr>
        <p:blipFill>
          <a:blip r:embed="rId2"/>
          <a:stretch>
            <a:fillRect/>
          </a:stretch>
        </p:blipFill>
        <p:spPr>
          <a:xfrm>
            <a:off x="279644" y="3134131"/>
            <a:ext cx="8800089" cy="1368152"/>
          </a:xfrm>
          <a:prstGeom prst="rect">
            <a:avLst/>
          </a:prstGeom>
        </p:spPr>
      </p:pic>
      <p:sp>
        <p:nvSpPr>
          <p:cNvPr id="4" name="CuadroTexto 3">
            <a:extLst>
              <a:ext uri="{FF2B5EF4-FFF2-40B4-BE49-F238E27FC236}">
                <a16:creationId xmlns:a16="http://schemas.microsoft.com/office/drawing/2014/main" id="{C4C081DB-8420-6F94-63BB-BB09C2630704}"/>
              </a:ext>
            </a:extLst>
          </p:cNvPr>
          <p:cNvSpPr txBox="1"/>
          <p:nvPr/>
        </p:nvSpPr>
        <p:spPr>
          <a:xfrm>
            <a:off x="657235" y="2499734"/>
            <a:ext cx="7416824" cy="443198"/>
          </a:xfrm>
          <a:prstGeom prst="rect">
            <a:avLst/>
          </a:prstGeom>
          <a:noFill/>
        </p:spPr>
        <p:txBody>
          <a:bodyPr wrap="square" rtlCol="0">
            <a:spAutoFit/>
          </a:bodyPr>
          <a:lstStyle/>
          <a:p>
            <a:pPr defTabSz="1218987" fontAlgn="auto">
              <a:lnSpc>
                <a:spcPct val="95000"/>
              </a:lnSpc>
              <a:spcBef>
                <a:spcPts val="0"/>
              </a:spcBef>
              <a:spcAft>
                <a:spcPts val="0"/>
              </a:spcAft>
              <a:defRPr/>
            </a:pPr>
            <a:r>
              <a:rPr lang="es-ES" sz="2400" b="1">
                <a:ln>
                  <a:solidFill>
                    <a:srgbClr val="F65A04"/>
                  </a:solidFill>
                </a:ln>
                <a:solidFill>
                  <a:srgbClr val="F65A04"/>
                </a:solidFill>
                <a:latin typeface="Arial" panose="020B0604020202020204"/>
                <a:cs typeface="+mn-cs"/>
              </a:rPr>
              <a:t>1. Fase de oposición</a:t>
            </a:r>
            <a:endParaRPr lang="es-ES" sz="2400" dirty="0">
              <a:solidFill>
                <a:prstClr val="black"/>
              </a:solidFill>
              <a:latin typeface="Arial" panose="020B0604020202020204"/>
              <a:cs typeface="+mn-cs"/>
            </a:endParaRPr>
          </a:p>
        </p:txBody>
      </p:sp>
      <p:sp>
        <p:nvSpPr>
          <p:cNvPr id="5" name="CuadroTexto 4">
            <a:extLst>
              <a:ext uri="{FF2B5EF4-FFF2-40B4-BE49-F238E27FC236}">
                <a16:creationId xmlns:a16="http://schemas.microsoft.com/office/drawing/2014/main" id="{F12C7E51-B9CD-3B9A-FF6E-6A0DC2D15503}"/>
              </a:ext>
            </a:extLst>
          </p:cNvPr>
          <p:cNvSpPr txBox="1"/>
          <p:nvPr/>
        </p:nvSpPr>
        <p:spPr>
          <a:xfrm>
            <a:off x="684213" y="1561654"/>
            <a:ext cx="7416824" cy="794064"/>
          </a:xfrm>
          <a:prstGeom prst="rect">
            <a:avLst/>
          </a:prstGeom>
          <a:noFill/>
        </p:spPr>
        <p:txBody>
          <a:bodyPr wrap="square" rtlCol="0">
            <a:spAutoFit/>
          </a:bodyPr>
          <a:lstStyle/>
          <a:p>
            <a:pPr defTabSz="1218987" fontAlgn="auto">
              <a:lnSpc>
                <a:spcPct val="95000"/>
              </a:lnSpc>
              <a:spcBef>
                <a:spcPts val="0"/>
              </a:spcBef>
              <a:spcAft>
                <a:spcPts val="0"/>
              </a:spcAft>
              <a:defRPr/>
            </a:pPr>
            <a:r>
              <a:rPr lang="es-ES" sz="2400" b="1" dirty="0">
                <a:ln>
                  <a:solidFill>
                    <a:srgbClr val="F65A04"/>
                  </a:solidFill>
                </a:ln>
                <a:solidFill>
                  <a:srgbClr val="F65A04"/>
                </a:solidFill>
                <a:latin typeface="Arial" panose="020B0604020202020204"/>
                <a:cs typeface="+mn-cs"/>
              </a:rPr>
              <a:t>https://www.boe.es/boe/dias/2023/01/27/pdfs/BOE-A-2023-2175.pdf1. </a:t>
            </a:r>
            <a:endParaRPr lang="es-ES" sz="2400" dirty="0">
              <a:solidFill>
                <a:prstClr val="black"/>
              </a:solidFill>
              <a:latin typeface="Arial" panose="020B0604020202020204"/>
              <a:cs typeface="+mn-cs"/>
            </a:endParaRPr>
          </a:p>
        </p:txBody>
      </p:sp>
    </p:spTree>
    <p:extLst>
      <p:ext uri="{BB962C8B-B14F-4D97-AF65-F5344CB8AC3E}">
        <p14:creationId xmlns:p14="http://schemas.microsoft.com/office/powerpoint/2010/main" val="4203417186"/>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267744" y="-135274"/>
            <a:ext cx="8002587" cy="1143000"/>
          </a:xfrm>
        </p:spPr>
        <p:txBody>
          <a:bodyPr/>
          <a:lstStyle/>
          <a:p>
            <a:r>
              <a:rPr lang="es-ES" dirty="0"/>
              <a:t>Notas de corte OPE 2018</a:t>
            </a:r>
          </a:p>
        </p:txBody>
      </p:sp>
      <p:sp>
        <p:nvSpPr>
          <p:cNvPr id="3" name="Marcador de contenido 2"/>
          <p:cNvSpPr>
            <a:spLocks noGrp="1"/>
          </p:cNvSpPr>
          <p:nvPr>
            <p:ph idx="1"/>
          </p:nvPr>
        </p:nvSpPr>
        <p:spPr>
          <a:xfrm>
            <a:off x="684212" y="705324"/>
            <a:ext cx="8002587" cy="1544389"/>
          </a:xfrm>
        </p:spPr>
        <p:txBody>
          <a:bodyPr/>
          <a:lstStyle/>
          <a:p>
            <a:pPr eaLnBrk="1" hangingPunct="1"/>
            <a:r>
              <a:rPr lang="es-ES" dirty="0">
                <a:latin typeface="+mn-lt"/>
              </a:rPr>
              <a:t>Primer ejercicio: 47/100</a:t>
            </a:r>
          </a:p>
          <a:p>
            <a:pPr eaLnBrk="1" hangingPunct="1"/>
            <a:r>
              <a:rPr lang="es-ES" dirty="0">
                <a:latin typeface="+mn-lt"/>
              </a:rPr>
              <a:t>Segundo ejercicio: 49,3/100</a:t>
            </a:r>
          </a:p>
          <a:p>
            <a:pPr eaLnBrk="1" hangingPunct="1"/>
            <a:r>
              <a:rPr lang="es-ES" dirty="0">
                <a:latin typeface="+mn-lt"/>
              </a:rPr>
              <a:t>Tercer ejercicio: 22,5/50</a:t>
            </a:r>
          </a:p>
          <a:p>
            <a:pPr marL="0" indent="0">
              <a:buNone/>
            </a:pPr>
            <a:endParaRPr lang="es-ES" dirty="0"/>
          </a:p>
        </p:txBody>
      </p:sp>
      <p:sp>
        <p:nvSpPr>
          <p:cNvPr id="4" name="Título 1"/>
          <p:cNvSpPr txBox="1">
            <a:spLocks/>
          </p:cNvSpPr>
          <p:nvPr/>
        </p:nvSpPr>
        <p:spPr bwMode="auto">
          <a:xfrm>
            <a:off x="2123728" y="1848324"/>
            <a:ext cx="8002587" cy="1143000"/>
          </a:xfrm>
          <a:prstGeom prst="rect">
            <a:avLst/>
          </a:prstGeom>
          <a:noFill/>
          <a:ln w="9525" algn="ctr">
            <a:noFill/>
            <a:miter lim="800000"/>
            <a:headEnd/>
            <a:tailEnd/>
          </a:ln>
        </p:spPr>
        <p:txBody>
          <a:bodyPr vert="horz" wrap="none" lIns="91440" tIns="45720" rIns="91440" bIns="45720" numCol="1" anchor="ctr" anchorCtr="0" compatLnSpc="1">
            <a:prstTxWarp prst="textNoShape">
              <a:avLst/>
            </a:prstTxWarp>
          </a:bodyPr>
          <a:lstStyle>
            <a:lvl1pPr algn="l" rtl="0" eaLnBrk="0" fontAlgn="base" hangingPunct="0">
              <a:spcBef>
                <a:spcPct val="0"/>
              </a:spcBef>
              <a:spcAft>
                <a:spcPct val="0"/>
              </a:spcAft>
              <a:defRPr sz="2800" b="1">
                <a:solidFill>
                  <a:schemeClr val="bg1"/>
                </a:solidFill>
                <a:latin typeface="+mn-lt"/>
                <a:ea typeface="+mj-ea"/>
                <a:cs typeface="+mj-cs"/>
              </a:defRPr>
            </a:lvl1pPr>
            <a:lvl2pPr algn="l" rtl="0" eaLnBrk="0" fontAlgn="base" hangingPunct="0">
              <a:spcBef>
                <a:spcPct val="0"/>
              </a:spcBef>
              <a:spcAft>
                <a:spcPct val="0"/>
              </a:spcAft>
              <a:defRPr sz="2400" b="1">
                <a:solidFill>
                  <a:schemeClr val="bg1"/>
                </a:solidFill>
                <a:latin typeface="Arial" charset="0"/>
              </a:defRPr>
            </a:lvl2pPr>
            <a:lvl3pPr algn="l" rtl="0" eaLnBrk="0" fontAlgn="base" hangingPunct="0">
              <a:spcBef>
                <a:spcPct val="0"/>
              </a:spcBef>
              <a:spcAft>
                <a:spcPct val="0"/>
              </a:spcAft>
              <a:defRPr sz="2400" b="1">
                <a:solidFill>
                  <a:schemeClr val="bg1"/>
                </a:solidFill>
                <a:latin typeface="Arial" charset="0"/>
              </a:defRPr>
            </a:lvl3pPr>
            <a:lvl4pPr algn="l" rtl="0" eaLnBrk="0" fontAlgn="base" hangingPunct="0">
              <a:spcBef>
                <a:spcPct val="0"/>
              </a:spcBef>
              <a:spcAft>
                <a:spcPct val="0"/>
              </a:spcAft>
              <a:defRPr sz="2400" b="1">
                <a:solidFill>
                  <a:schemeClr val="bg1"/>
                </a:solidFill>
                <a:latin typeface="Arial" charset="0"/>
              </a:defRPr>
            </a:lvl4pPr>
            <a:lvl5pPr algn="l" rtl="0" eaLnBrk="0" fontAlgn="base" hangingPunct="0">
              <a:spcBef>
                <a:spcPct val="0"/>
              </a:spcBef>
              <a:spcAft>
                <a:spcPct val="0"/>
              </a:spcAft>
              <a:defRPr sz="2400" b="1">
                <a:solidFill>
                  <a:schemeClr val="bg1"/>
                </a:solidFill>
                <a:latin typeface="Arial" charset="0"/>
              </a:defRPr>
            </a:lvl5pPr>
            <a:lvl6pPr marL="457200" algn="l" rtl="0" fontAlgn="base">
              <a:spcBef>
                <a:spcPct val="0"/>
              </a:spcBef>
              <a:spcAft>
                <a:spcPct val="0"/>
              </a:spcAft>
              <a:defRPr sz="2400" b="1">
                <a:solidFill>
                  <a:schemeClr val="bg1"/>
                </a:solidFill>
                <a:latin typeface="Arial" charset="0"/>
              </a:defRPr>
            </a:lvl6pPr>
            <a:lvl7pPr marL="914400" algn="l" rtl="0" fontAlgn="base">
              <a:spcBef>
                <a:spcPct val="0"/>
              </a:spcBef>
              <a:spcAft>
                <a:spcPct val="0"/>
              </a:spcAft>
              <a:defRPr sz="2400" b="1">
                <a:solidFill>
                  <a:schemeClr val="bg1"/>
                </a:solidFill>
                <a:latin typeface="Arial" charset="0"/>
              </a:defRPr>
            </a:lvl7pPr>
            <a:lvl8pPr marL="1371600" algn="l" rtl="0" fontAlgn="base">
              <a:spcBef>
                <a:spcPct val="0"/>
              </a:spcBef>
              <a:spcAft>
                <a:spcPct val="0"/>
              </a:spcAft>
              <a:defRPr sz="2400" b="1">
                <a:solidFill>
                  <a:schemeClr val="bg1"/>
                </a:solidFill>
                <a:latin typeface="Arial" charset="0"/>
              </a:defRPr>
            </a:lvl8pPr>
            <a:lvl9pPr marL="1828800" algn="l" rtl="0" fontAlgn="base">
              <a:spcBef>
                <a:spcPct val="0"/>
              </a:spcBef>
              <a:spcAft>
                <a:spcPct val="0"/>
              </a:spcAft>
              <a:defRPr sz="2400" b="1">
                <a:solidFill>
                  <a:schemeClr val="bg1"/>
                </a:solidFill>
                <a:latin typeface="Arial" charset="0"/>
              </a:defRPr>
            </a:lvl9pPr>
          </a:lstStyle>
          <a:p>
            <a:r>
              <a:rPr lang="es-ES" kern="0" dirty="0"/>
              <a:t>Notas de corte OPE 2019</a:t>
            </a:r>
          </a:p>
        </p:txBody>
      </p:sp>
      <p:sp>
        <p:nvSpPr>
          <p:cNvPr id="5" name="Marcador de contenido 2"/>
          <p:cNvSpPr txBox="1">
            <a:spLocks/>
          </p:cNvSpPr>
          <p:nvPr/>
        </p:nvSpPr>
        <p:spPr bwMode="auto">
          <a:xfrm>
            <a:off x="722716" y="5009675"/>
            <a:ext cx="8002587" cy="154438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FontTx/>
              <a:buBlip>
                <a:blip r:embed="rId2"/>
              </a:buBlip>
              <a:defRPr sz="2400">
                <a:solidFill>
                  <a:schemeClr val="tx1"/>
                </a:solidFill>
                <a:latin typeface="+mj-lt"/>
                <a:ea typeface="+mn-ea"/>
                <a:cs typeface="+mn-cs"/>
              </a:defRPr>
            </a:lvl1pPr>
            <a:lvl2pPr marL="742950" indent="-285750" algn="l" rtl="0" eaLnBrk="0" fontAlgn="base" hangingPunct="0">
              <a:spcBef>
                <a:spcPct val="20000"/>
              </a:spcBef>
              <a:spcAft>
                <a:spcPct val="0"/>
              </a:spcAft>
              <a:buClr>
                <a:schemeClr val="tx2"/>
              </a:buClr>
              <a:buFontTx/>
              <a:buBlip>
                <a:blip r:embed="rId2"/>
              </a:buBlip>
              <a:defRPr sz="2000">
                <a:solidFill>
                  <a:schemeClr val="tx1"/>
                </a:solidFill>
                <a:latin typeface="+mn-lt"/>
              </a:defRPr>
            </a:lvl2pPr>
            <a:lvl3pPr marL="1143000" indent="-228600" algn="l" rtl="0" eaLnBrk="0" fontAlgn="base" hangingPunct="0">
              <a:spcBef>
                <a:spcPct val="20000"/>
              </a:spcBef>
              <a:spcAft>
                <a:spcPct val="0"/>
              </a:spcAft>
              <a:buClr>
                <a:schemeClr val="tx2"/>
              </a:buClr>
              <a:buFontTx/>
              <a:buBlip>
                <a:blip r:embed="rId2"/>
              </a:buBlip>
              <a:defRPr sz="2400">
                <a:solidFill>
                  <a:schemeClr val="tx1"/>
                </a:solidFill>
                <a:latin typeface="+mn-lt"/>
              </a:defRPr>
            </a:lvl3pPr>
            <a:lvl4pPr marL="1600200" indent="-228600" algn="l" rtl="0" eaLnBrk="0" fontAlgn="base" hangingPunct="0">
              <a:spcBef>
                <a:spcPct val="20000"/>
              </a:spcBef>
              <a:spcAft>
                <a:spcPct val="0"/>
              </a:spcAft>
              <a:buClr>
                <a:schemeClr val="tx2"/>
              </a:buClr>
              <a:buFontTx/>
              <a:buBlip>
                <a:blip r:embed="rId2"/>
              </a:buBlip>
              <a:defRPr sz="1600">
                <a:solidFill>
                  <a:schemeClr val="tx1"/>
                </a:solidFill>
                <a:latin typeface="+mn-lt"/>
              </a:defRPr>
            </a:lvl4pPr>
            <a:lvl5pPr marL="2057400" indent="-228600" algn="l" rtl="0" eaLnBrk="0" fontAlgn="base" hangingPunct="0">
              <a:spcBef>
                <a:spcPct val="20000"/>
              </a:spcBef>
              <a:spcAft>
                <a:spcPct val="0"/>
              </a:spcAft>
              <a:buClr>
                <a:schemeClr val="tx2"/>
              </a:buClr>
              <a:buFontTx/>
              <a:buBlip>
                <a:blip r:embed="rId2"/>
              </a:buBlip>
              <a:defRPr sz="1400">
                <a:solidFill>
                  <a:schemeClr val="tx1"/>
                </a:solidFill>
                <a:latin typeface="+mn-lt"/>
              </a:defRPr>
            </a:lvl5pPr>
            <a:lvl6pPr marL="2514600" indent="-228600" algn="l" rtl="0" fontAlgn="base">
              <a:spcBef>
                <a:spcPct val="20000"/>
              </a:spcBef>
              <a:spcAft>
                <a:spcPct val="0"/>
              </a:spcAft>
              <a:buClr>
                <a:srgbClr val="FF9900"/>
              </a:buClr>
              <a:buFont typeface="Arial" charset="0"/>
              <a:buChar char="»"/>
              <a:defRPr sz="1400">
                <a:solidFill>
                  <a:schemeClr val="tx1"/>
                </a:solidFill>
                <a:latin typeface="+mn-lt"/>
              </a:defRPr>
            </a:lvl6pPr>
            <a:lvl7pPr marL="2971800" indent="-228600" algn="l" rtl="0" fontAlgn="base">
              <a:spcBef>
                <a:spcPct val="20000"/>
              </a:spcBef>
              <a:spcAft>
                <a:spcPct val="0"/>
              </a:spcAft>
              <a:buClr>
                <a:srgbClr val="FF9900"/>
              </a:buClr>
              <a:buFont typeface="Arial" charset="0"/>
              <a:buChar char="»"/>
              <a:defRPr sz="1400">
                <a:solidFill>
                  <a:schemeClr val="tx1"/>
                </a:solidFill>
                <a:latin typeface="+mn-lt"/>
              </a:defRPr>
            </a:lvl7pPr>
            <a:lvl8pPr marL="3429000" indent="-228600" algn="l" rtl="0" fontAlgn="base">
              <a:spcBef>
                <a:spcPct val="20000"/>
              </a:spcBef>
              <a:spcAft>
                <a:spcPct val="0"/>
              </a:spcAft>
              <a:buClr>
                <a:srgbClr val="FF9900"/>
              </a:buClr>
              <a:buFont typeface="Arial" charset="0"/>
              <a:buChar char="»"/>
              <a:defRPr sz="1400">
                <a:solidFill>
                  <a:schemeClr val="tx1"/>
                </a:solidFill>
                <a:latin typeface="+mn-lt"/>
              </a:defRPr>
            </a:lvl8pPr>
            <a:lvl9pPr marL="3886200" indent="-228600" algn="l" rtl="0" fontAlgn="base">
              <a:spcBef>
                <a:spcPct val="20000"/>
              </a:spcBef>
              <a:spcAft>
                <a:spcPct val="0"/>
              </a:spcAft>
              <a:buClr>
                <a:srgbClr val="FF9900"/>
              </a:buClr>
              <a:buFont typeface="Arial" charset="0"/>
              <a:buChar char="»"/>
              <a:defRPr sz="1400">
                <a:solidFill>
                  <a:schemeClr val="tx1"/>
                </a:solidFill>
                <a:latin typeface="+mn-lt"/>
              </a:defRPr>
            </a:lvl9pPr>
          </a:lstStyle>
          <a:p>
            <a:pPr eaLnBrk="1" hangingPunct="1"/>
            <a:r>
              <a:rPr lang="es-ES" kern="0" dirty="0">
                <a:latin typeface="+mn-lt"/>
              </a:rPr>
              <a:t>Primer ejercicio: 30/100 (mínimo legal)</a:t>
            </a:r>
          </a:p>
          <a:p>
            <a:pPr eaLnBrk="1" hangingPunct="1"/>
            <a:r>
              <a:rPr lang="es-ES" kern="0" dirty="0">
                <a:latin typeface="+mn-lt"/>
              </a:rPr>
              <a:t>Segundo ejercicio: a la espera de las notas</a:t>
            </a:r>
          </a:p>
          <a:p>
            <a:pPr marL="0" indent="0" eaLnBrk="1" hangingPunct="1">
              <a:buNone/>
            </a:pPr>
            <a:r>
              <a:rPr lang="es-ES" kern="0" dirty="0">
                <a:latin typeface="+mn-lt"/>
              </a:rPr>
              <a:t>		</a:t>
            </a:r>
          </a:p>
          <a:p>
            <a:pPr marL="0" indent="0" eaLnBrk="1" hangingPunct="1">
              <a:buNone/>
            </a:pPr>
            <a:endParaRPr lang="es-ES" kern="0" dirty="0"/>
          </a:p>
          <a:p>
            <a:pPr marL="0" indent="0">
              <a:buFontTx/>
              <a:buNone/>
            </a:pPr>
            <a:endParaRPr lang="es-ES" kern="0" dirty="0"/>
          </a:p>
        </p:txBody>
      </p:sp>
      <p:sp>
        <p:nvSpPr>
          <p:cNvPr id="6" name="Título 1">
            <a:extLst>
              <a:ext uri="{FF2B5EF4-FFF2-40B4-BE49-F238E27FC236}">
                <a16:creationId xmlns:a16="http://schemas.microsoft.com/office/drawing/2014/main" id="{4E767A27-2495-682E-DA86-D297016B1AF7}"/>
              </a:ext>
            </a:extLst>
          </p:cNvPr>
          <p:cNvSpPr txBox="1">
            <a:spLocks/>
          </p:cNvSpPr>
          <p:nvPr/>
        </p:nvSpPr>
        <p:spPr bwMode="auto">
          <a:xfrm>
            <a:off x="1331640" y="4243488"/>
            <a:ext cx="8002587" cy="916174"/>
          </a:xfrm>
          <a:prstGeom prst="rect">
            <a:avLst/>
          </a:prstGeom>
          <a:noFill/>
          <a:ln w="9525" algn="ctr">
            <a:noFill/>
            <a:miter lim="800000"/>
            <a:headEnd/>
            <a:tailEnd/>
          </a:ln>
        </p:spPr>
        <p:txBody>
          <a:bodyPr vert="horz" wrap="none" lIns="91440" tIns="45720" rIns="91440" bIns="45720" numCol="1" anchor="ctr" anchorCtr="0" compatLnSpc="1">
            <a:prstTxWarp prst="textNoShape">
              <a:avLst/>
            </a:prstTxWarp>
          </a:bodyPr>
          <a:lstStyle>
            <a:lvl1pPr algn="l" rtl="0" eaLnBrk="0" fontAlgn="base" hangingPunct="0">
              <a:spcBef>
                <a:spcPct val="0"/>
              </a:spcBef>
              <a:spcAft>
                <a:spcPct val="0"/>
              </a:spcAft>
              <a:defRPr sz="2800" b="1">
                <a:solidFill>
                  <a:schemeClr val="bg1"/>
                </a:solidFill>
                <a:latin typeface="+mn-lt"/>
                <a:ea typeface="+mj-ea"/>
                <a:cs typeface="+mj-cs"/>
              </a:defRPr>
            </a:lvl1pPr>
            <a:lvl2pPr algn="l" rtl="0" eaLnBrk="0" fontAlgn="base" hangingPunct="0">
              <a:spcBef>
                <a:spcPct val="0"/>
              </a:spcBef>
              <a:spcAft>
                <a:spcPct val="0"/>
              </a:spcAft>
              <a:defRPr sz="2400" b="1">
                <a:solidFill>
                  <a:schemeClr val="bg1"/>
                </a:solidFill>
                <a:latin typeface="Arial" charset="0"/>
              </a:defRPr>
            </a:lvl2pPr>
            <a:lvl3pPr algn="l" rtl="0" eaLnBrk="0" fontAlgn="base" hangingPunct="0">
              <a:spcBef>
                <a:spcPct val="0"/>
              </a:spcBef>
              <a:spcAft>
                <a:spcPct val="0"/>
              </a:spcAft>
              <a:defRPr sz="2400" b="1">
                <a:solidFill>
                  <a:schemeClr val="bg1"/>
                </a:solidFill>
                <a:latin typeface="Arial" charset="0"/>
              </a:defRPr>
            </a:lvl3pPr>
            <a:lvl4pPr algn="l" rtl="0" eaLnBrk="0" fontAlgn="base" hangingPunct="0">
              <a:spcBef>
                <a:spcPct val="0"/>
              </a:spcBef>
              <a:spcAft>
                <a:spcPct val="0"/>
              </a:spcAft>
              <a:defRPr sz="2400" b="1">
                <a:solidFill>
                  <a:schemeClr val="bg1"/>
                </a:solidFill>
                <a:latin typeface="Arial" charset="0"/>
              </a:defRPr>
            </a:lvl4pPr>
            <a:lvl5pPr algn="l" rtl="0" eaLnBrk="0" fontAlgn="base" hangingPunct="0">
              <a:spcBef>
                <a:spcPct val="0"/>
              </a:spcBef>
              <a:spcAft>
                <a:spcPct val="0"/>
              </a:spcAft>
              <a:defRPr sz="2400" b="1">
                <a:solidFill>
                  <a:schemeClr val="bg1"/>
                </a:solidFill>
                <a:latin typeface="Arial" charset="0"/>
              </a:defRPr>
            </a:lvl5pPr>
            <a:lvl6pPr marL="457200" algn="l" rtl="0" fontAlgn="base">
              <a:spcBef>
                <a:spcPct val="0"/>
              </a:spcBef>
              <a:spcAft>
                <a:spcPct val="0"/>
              </a:spcAft>
              <a:defRPr sz="2400" b="1">
                <a:solidFill>
                  <a:schemeClr val="bg1"/>
                </a:solidFill>
                <a:latin typeface="Arial" charset="0"/>
              </a:defRPr>
            </a:lvl6pPr>
            <a:lvl7pPr marL="914400" algn="l" rtl="0" fontAlgn="base">
              <a:spcBef>
                <a:spcPct val="0"/>
              </a:spcBef>
              <a:spcAft>
                <a:spcPct val="0"/>
              </a:spcAft>
              <a:defRPr sz="2400" b="1">
                <a:solidFill>
                  <a:schemeClr val="bg1"/>
                </a:solidFill>
                <a:latin typeface="Arial" charset="0"/>
              </a:defRPr>
            </a:lvl7pPr>
            <a:lvl8pPr marL="1371600" algn="l" rtl="0" fontAlgn="base">
              <a:spcBef>
                <a:spcPct val="0"/>
              </a:spcBef>
              <a:spcAft>
                <a:spcPct val="0"/>
              </a:spcAft>
              <a:defRPr sz="2400" b="1">
                <a:solidFill>
                  <a:schemeClr val="bg1"/>
                </a:solidFill>
                <a:latin typeface="Arial" charset="0"/>
              </a:defRPr>
            </a:lvl8pPr>
            <a:lvl9pPr marL="1828800" algn="l" rtl="0" fontAlgn="base">
              <a:spcBef>
                <a:spcPct val="0"/>
              </a:spcBef>
              <a:spcAft>
                <a:spcPct val="0"/>
              </a:spcAft>
              <a:defRPr sz="2400" b="1">
                <a:solidFill>
                  <a:schemeClr val="bg1"/>
                </a:solidFill>
                <a:latin typeface="Arial" charset="0"/>
              </a:defRPr>
            </a:lvl9pPr>
          </a:lstStyle>
          <a:p>
            <a:r>
              <a:rPr lang="es-ES" kern="0" dirty="0"/>
              <a:t>Notas de corte OPE 2020, 2021 y 2022</a:t>
            </a:r>
          </a:p>
        </p:txBody>
      </p:sp>
      <p:sp>
        <p:nvSpPr>
          <p:cNvPr id="7" name="Marcador de contenido 2">
            <a:extLst>
              <a:ext uri="{FF2B5EF4-FFF2-40B4-BE49-F238E27FC236}">
                <a16:creationId xmlns:a16="http://schemas.microsoft.com/office/drawing/2014/main" id="{8F4707C9-FCA8-F7A4-0F7D-CF8BE02AB98E}"/>
              </a:ext>
            </a:extLst>
          </p:cNvPr>
          <p:cNvSpPr txBox="1">
            <a:spLocks/>
          </p:cNvSpPr>
          <p:nvPr/>
        </p:nvSpPr>
        <p:spPr bwMode="auto">
          <a:xfrm>
            <a:off x="755576" y="2656805"/>
            <a:ext cx="8002587" cy="154438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FontTx/>
              <a:buBlip>
                <a:blip r:embed="rId2"/>
              </a:buBlip>
              <a:defRPr sz="2400">
                <a:solidFill>
                  <a:schemeClr val="tx1"/>
                </a:solidFill>
                <a:latin typeface="+mj-lt"/>
                <a:ea typeface="+mn-ea"/>
                <a:cs typeface="+mn-cs"/>
              </a:defRPr>
            </a:lvl1pPr>
            <a:lvl2pPr marL="742950" indent="-285750" algn="l" rtl="0" eaLnBrk="0" fontAlgn="base" hangingPunct="0">
              <a:spcBef>
                <a:spcPct val="20000"/>
              </a:spcBef>
              <a:spcAft>
                <a:spcPct val="0"/>
              </a:spcAft>
              <a:buClr>
                <a:schemeClr val="tx2"/>
              </a:buClr>
              <a:buFontTx/>
              <a:buBlip>
                <a:blip r:embed="rId2"/>
              </a:buBlip>
              <a:defRPr sz="2000">
                <a:solidFill>
                  <a:schemeClr val="tx1"/>
                </a:solidFill>
                <a:latin typeface="+mn-lt"/>
              </a:defRPr>
            </a:lvl2pPr>
            <a:lvl3pPr marL="1143000" indent="-228600" algn="l" rtl="0" eaLnBrk="0" fontAlgn="base" hangingPunct="0">
              <a:spcBef>
                <a:spcPct val="20000"/>
              </a:spcBef>
              <a:spcAft>
                <a:spcPct val="0"/>
              </a:spcAft>
              <a:buClr>
                <a:schemeClr val="tx2"/>
              </a:buClr>
              <a:buFontTx/>
              <a:buBlip>
                <a:blip r:embed="rId2"/>
              </a:buBlip>
              <a:defRPr sz="2400">
                <a:solidFill>
                  <a:schemeClr val="tx1"/>
                </a:solidFill>
                <a:latin typeface="+mn-lt"/>
              </a:defRPr>
            </a:lvl3pPr>
            <a:lvl4pPr marL="1600200" indent="-228600" algn="l" rtl="0" eaLnBrk="0" fontAlgn="base" hangingPunct="0">
              <a:spcBef>
                <a:spcPct val="20000"/>
              </a:spcBef>
              <a:spcAft>
                <a:spcPct val="0"/>
              </a:spcAft>
              <a:buClr>
                <a:schemeClr val="tx2"/>
              </a:buClr>
              <a:buFontTx/>
              <a:buBlip>
                <a:blip r:embed="rId2"/>
              </a:buBlip>
              <a:defRPr sz="1600">
                <a:solidFill>
                  <a:schemeClr val="tx1"/>
                </a:solidFill>
                <a:latin typeface="+mn-lt"/>
              </a:defRPr>
            </a:lvl4pPr>
            <a:lvl5pPr marL="2057400" indent="-228600" algn="l" rtl="0" eaLnBrk="0" fontAlgn="base" hangingPunct="0">
              <a:spcBef>
                <a:spcPct val="20000"/>
              </a:spcBef>
              <a:spcAft>
                <a:spcPct val="0"/>
              </a:spcAft>
              <a:buClr>
                <a:schemeClr val="tx2"/>
              </a:buClr>
              <a:buFontTx/>
              <a:buBlip>
                <a:blip r:embed="rId2"/>
              </a:buBlip>
              <a:defRPr sz="1400">
                <a:solidFill>
                  <a:schemeClr val="tx1"/>
                </a:solidFill>
                <a:latin typeface="+mn-lt"/>
              </a:defRPr>
            </a:lvl5pPr>
            <a:lvl6pPr marL="2514600" indent="-228600" algn="l" rtl="0" fontAlgn="base">
              <a:spcBef>
                <a:spcPct val="20000"/>
              </a:spcBef>
              <a:spcAft>
                <a:spcPct val="0"/>
              </a:spcAft>
              <a:buClr>
                <a:srgbClr val="FF9900"/>
              </a:buClr>
              <a:buFont typeface="Arial" charset="0"/>
              <a:buChar char="»"/>
              <a:defRPr sz="1400">
                <a:solidFill>
                  <a:schemeClr val="tx1"/>
                </a:solidFill>
                <a:latin typeface="+mn-lt"/>
              </a:defRPr>
            </a:lvl6pPr>
            <a:lvl7pPr marL="2971800" indent="-228600" algn="l" rtl="0" fontAlgn="base">
              <a:spcBef>
                <a:spcPct val="20000"/>
              </a:spcBef>
              <a:spcAft>
                <a:spcPct val="0"/>
              </a:spcAft>
              <a:buClr>
                <a:srgbClr val="FF9900"/>
              </a:buClr>
              <a:buFont typeface="Arial" charset="0"/>
              <a:buChar char="»"/>
              <a:defRPr sz="1400">
                <a:solidFill>
                  <a:schemeClr val="tx1"/>
                </a:solidFill>
                <a:latin typeface="+mn-lt"/>
              </a:defRPr>
            </a:lvl7pPr>
            <a:lvl8pPr marL="3429000" indent="-228600" algn="l" rtl="0" fontAlgn="base">
              <a:spcBef>
                <a:spcPct val="20000"/>
              </a:spcBef>
              <a:spcAft>
                <a:spcPct val="0"/>
              </a:spcAft>
              <a:buClr>
                <a:srgbClr val="FF9900"/>
              </a:buClr>
              <a:buFont typeface="Arial" charset="0"/>
              <a:buChar char="»"/>
              <a:defRPr sz="1400">
                <a:solidFill>
                  <a:schemeClr val="tx1"/>
                </a:solidFill>
                <a:latin typeface="+mn-lt"/>
              </a:defRPr>
            </a:lvl8pPr>
            <a:lvl9pPr marL="3886200" indent="-228600" algn="l" rtl="0" fontAlgn="base">
              <a:spcBef>
                <a:spcPct val="20000"/>
              </a:spcBef>
              <a:spcAft>
                <a:spcPct val="0"/>
              </a:spcAft>
              <a:buClr>
                <a:srgbClr val="FF9900"/>
              </a:buClr>
              <a:buFont typeface="Arial" charset="0"/>
              <a:buChar char="»"/>
              <a:defRPr sz="1400">
                <a:solidFill>
                  <a:schemeClr val="tx1"/>
                </a:solidFill>
                <a:latin typeface="+mn-lt"/>
              </a:defRPr>
            </a:lvl9pPr>
          </a:lstStyle>
          <a:p>
            <a:pPr eaLnBrk="1" hangingPunct="1"/>
            <a:r>
              <a:rPr lang="es-ES" kern="0" dirty="0">
                <a:latin typeface="+mn-lt"/>
              </a:rPr>
              <a:t>Primer ejercicio: 61,33/100</a:t>
            </a:r>
          </a:p>
          <a:p>
            <a:pPr eaLnBrk="1" hangingPunct="1"/>
            <a:r>
              <a:rPr lang="es-ES" kern="0" dirty="0">
                <a:latin typeface="+mn-lt"/>
              </a:rPr>
              <a:t>Segundo ejercicio: </a:t>
            </a:r>
          </a:p>
          <a:p>
            <a:pPr marL="0" indent="0" eaLnBrk="1" hangingPunct="1">
              <a:buNone/>
            </a:pPr>
            <a:r>
              <a:rPr lang="es-ES" kern="0" dirty="0">
                <a:latin typeface="+mn-lt"/>
              </a:rPr>
              <a:t>- 1º Parte: 6 </a:t>
            </a:r>
          </a:p>
          <a:p>
            <a:pPr marL="0" indent="0" eaLnBrk="1" hangingPunct="1">
              <a:buNone/>
            </a:pPr>
            <a:r>
              <a:rPr lang="es-ES" kern="0" dirty="0">
                <a:latin typeface="+mn-lt"/>
              </a:rPr>
              <a:t>- 2º Parte: 13,80		</a:t>
            </a:r>
          </a:p>
          <a:p>
            <a:pPr marL="0" indent="0" eaLnBrk="1" hangingPunct="1">
              <a:buNone/>
            </a:pPr>
            <a:endParaRPr lang="es-ES" kern="0" dirty="0"/>
          </a:p>
        </p:txBody>
      </p:sp>
    </p:spTree>
    <p:extLst>
      <p:ext uri="{BB962C8B-B14F-4D97-AF65-F5344CB8AC3E}">
        <p14:creationId xmlns:p14="http://schemas.microsoft.com/office/powerpoint/2010/main" val="2430366510"/>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arcador de contenido 8">
            <a:extLst>
              <a:ext uri="{FF2B5EF4-FFF2-40B4-BE49-F238E27FC236}">
                <a16:creationId xmlns:a16="http://schemas.microsoft.com/office/drawing/2014/main" id="{D1AA43C2-2E5B-54DB-AC46-9FD4B04F1118}"/>
              </a:ext>
            </a:extLst>
          </p:cNvPr>
          <p:cNvSpPr>
            <a:spLocks noGrp="1"/>
          </p:cNvSpPr>
          <p:nvPr>
            <p:ph idx="1"/>
          </p:nvPr>
        </p:nvSpPr>
        <p:spPr>
          <a:xfrm>
            <a:off x="395536" y="1772816"/>
            <a:ext cx="8574124" cy="4525962"/>
          </a:xfrm>
        </p:spPr>
        <p:txBody>
          <a:bodyPr/>
          <a:lstStyle/>
          <a:p>
            <a:r>
              <a:rPr lang="es-ES" sz="3000" b="0" i="0" dirty="0">
                <a:effectLst/>
                <a:latin typeface="-apple-system"/>
              </a:rPr>
              <a:t>-Nuestro método funciona: </a:t>
            </a:r>
            <a:br>
              <a:rPr lang="es-ES" sz="3000" b="0" i="0" dirty="0">
                <a:effectLst/>
                <a:latin typeface="-apple-system"/>
              </a:rPr>
            </a:br>
            <a:r>
              <a:rPr lang="es-ES" sz="3000" b="0" i="0" dirty="0">
                <a:effectLst/>
                <a:latin typeface="-apple-system"/>
              </a:rPr>
              <a:t>En la última convocatoria de GACE, el 81,4% de nuestros opositores aprobó el primer ejercicio </a:t>
            </a:r>
            <a:r>
              <a:rPr lang="es-ES" sz="3000" b="1" i="0" dirty="0">
                <a:effectLst/>
                <a:latin typeface="-apple-system"/>
              </a:rPr>
              <a:t>(57 de 70)</a:t>
            </a:r>
            <a:r>
              <a:rPr lang="es-ES" sz="3000" b="0" i="0" dirty="0">
                <a:effectLst/>
                <a:latin typeface="-apple-system"/>
              </a:rPr>
              <a:t>. Estamos esperando las notas del segundo.</a:t>
            </a:r>
            <a:br>
              <a:rPr lang="es-ES" sz="3000" b="0" i="0" dirty="0">
                <a:effectLst/>
                <a:latin typeface="-apple-system"/>
              </a:rPr>
            </a:br>
            <a:br>
              <a:rPr lang="es-ES" sz="3000" b="0" i="0" dirty="0">
                <a:effectLst/>
                <a:latin typeface="-apple-system"/>
              </a:rPr>
            </a:br>
            <a:r>
              <a:rPr lang="es-ES" sz="3000" b="0" i="0" dirty="0">
                <a:effectLst/>
                <a:latin typeface="-apple-system"/>
              </a:rPr>
              <a:t>Por otra parte, en la última convocatoria al Cuerpo de Técnicos de Gestión, de Administración General de la Comunidad de Madrid, han superado la oposición </a:t>
            </a:r>
            <a:r>
              <a:rPr lang="es-ES" sz="3000" b="1" i="0" dirty="0">
                <a:effectLst/>
                <a:latin typeface="-apple-system"/>
              </a:rPr>
              <a:t>2 de los 3 alumnos </a:t>
            </a:r>
            <a:r>
              <a:rPr lang="es-ES" sz="3000" b="0" i="0" dirty="0">
                <a:effectLst/>
                <a:latin typeface="-apple-system"/>
              </a:rPr>
              <a:t>del COLPOLSOC.</a:t>
            </a:r>
            <a:endParaRPr lang="es-ES" sz="3000" dirty="0"/>
          </a:p>
        </p:txBody>
      </p:sp>
      <p:sp>
        <p:nvSpPr>
          <p:cNvPr id="11" name="Título 10">
            <a:extLst>
              <a:ext uri="{FF2B5EF4-FFF2-40B4-BE49-F238E27FC236}">
                <a16:creationId xmlns:a16="http://schemas.microsoft.com/office/drawing/2014/main" id="{05F8D7B8-AD50-5B64-E4A0-8BDB1B11462F}"/>
              </a:ext>
            </a:extLst>
          </p:cNvPr>
          <p:cNvSpPr>
            <a:spLocks noGrp="1"/>
          </p:cNvSpPr>
          <p:nvPr>
            <p:ph type="title"/>
          </p:nvPr>
        </p:nvSpPr>
        <p:spPr>
          <a:xfrm>
            <a:off x="325708" y="332656"/>
            <a:ext cx="8492583" cy="1143000"/>
          </a:xfrm>
        </p:spPr>
        <p:txBody>
          <a:bodyPr/>
          <a:lstStyle/>
          <a:p>
            <a:r>
              <a:rPr lang="es-ES" sz="3200" dirty="0">
                <a:solidFill>
                  <a:schemeClr val="accent1"/>
                </a:solidFill>
              </a:rPr>
              <a:t>Resultados del COLPOLSOC en la </a:t>
            </a:r>
            <a:br>
              <a:rPr lang="es-ES" sz="3200" dirty="0">
                <a:solidFill>
                  <a:schemeClr val="accent1"/>
                </a:solidFill>
              </a:rPr>
            </a:br>
            <a:r>
              <a:rPr lang="es-ES" sz="3200" dirty="0">
                <a:solidFill>
                  <a:schemeClr val="accent1"/>
                </a:solidFill>
              </a:rPr>
              <a:t>preparación de GACE </a:t>
            </a:r>
            <a:br>
              <a:rPr lang="es-ES" sz="3200" dirty="0">
                <a:solidFill>
                  <a:schemeClr val="accent1"/>
                </a:solidFill>
              </a:rPr>
            </a:br>
            <a:r>
              <a:rPr lang="es-ES" dirty="0">
                <a:solidFill>
                  <a:schemeClr val="accent1"/>
                </a:solidFill>
              </a:rPr>
              <a:t>última convocatoria OEP 2020, 2021 y 2022</a:t>
            </a:r>
            <a:endParaRPr lang="es-ES" sz="3200" dirty="0">
              <a:solidFill>
                <a:schemeClr val="accent1"/>
              </a:solidFill>
            </a:endParaRPr>
          </a:p>
        </p:txBody>
      </p:sp>
    </p:spTree>
    <p:extLst>
      <p:ext uri="{BB962C8B-B14F-4D97-AF65-F5344CB8AC3E}">
        <p14:creationId xmlns:p14="http://schemas.microsoft.com/office/powerpoint/2010/main" val="2606034602"/>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88709" y="13995"/>
            <a:ext cx="7529686" cy="822717"/>
          </a:xfrm>
        </p:spPr>
        <p:txBody>
          <a:bodyPr/>
          <a:lstStyle/>
          <a:p>
            <a:pPr algn="ctr"/>
            <a:r>
              <a:rPr lang="es-ES" sz="5400" dirty="0">
                <a:solidFill>
                  <a:schemeClr val="accent1"/>
                </a:solidFill>
              </a:rPr>
              <a:t>3. El Equipo</a:t>
            </a:r>
          </a:p>
        </p:txBody>
      </p:sp>
      <p:sp>
        <p:nvSpPr>
          <p:cNvPr id="3" name="Marcador de contenido 2"/>
          <p:cNvSpPr>
            <a:spLocks noGrp="1"/>
          </p:cNvSpPr>
          <p:nvPr>
            <p:ph idx="1"/>
          </p:nvPr>
        </p:nvSpPr>
        <p:spPr>
          <a:xfrm>
            <a:off x="53751" y="764704"/>
            <a:ext cx="9036496" cy="4896544"/>
          </a:xfrm>
        </p:spPr>
        <p:txBody>
          <a:bodyPr/>
          <a:lstStyle/>
          <a:p>
            <a:pPr marL="0" indent="0" algn="ctr" defTabSz="1218987" eaLnBrk="1" fontAlgn="auto" hangingPunct="1">
              <a:spcBef>
                <a:spcPts val="1866"/>
              </a:spcBef>
              <a:spcAft>
                <a:spcPts val="0"/>
              </a:spcAft>
              <a:buClr>
                <a:schemeClr val="accent6">
                  <a:lumMod val="50000"/>
                </a:schemeClr>
              </a:buClr>
              <a:buNone/>
              <a:defRPr/>
            </a:pPr>
            <a:endParaRPr lang="es-ES" dirty="0"/>
          </a:p>
          <a:p>
            <a:pPr marL="304747" indent="-304747" algn="ctr" defTabSz="1218987" eaLnBrk="1" fontAlgn="auto" hangingPunct="1">
              <a:spcBef>
                <a:spcPts val="1866"/>
              </a:spcBef>
              <a:spcAft>
                <a:spcPts val="0"/>
              </a:spcAft>
              <a:buClr>
                <a:schemeClr val="accent6">
                  <a:lumMod val="50000"/>
                </a:schemeClr>
              </a:buClr>
              <a:defRPr/>
            </a:pPr>
            <a:r>
              <a:rPr lang="es-ES" dirty="0"/>
              <a:t>· Eva Cisterna Fernández: </a:t>
            </a:r>
            <a:r>
              <a:rPr lang="es-ES" sz="2000" dirty="0"/>
              <a:t>Bloque I, O</a:t>
            </a:r>
            <a:r>
              <a:rPr lang="es-ES" sz="2000" b="1" dirty="0"/>
              <a:t>rganización del Estado y de la Administración pública (11 temas) y Bloque III, Políticas Públicas (10 temas) </a:t>
            </a:r>
          </a:p>
          <a:p>
            <a:pPr marL="304747" indent="-304747" algn="ctr" defTabSz="1218987" eaLnBrk="1" fontAlgn="auto" hangingPunct="1">
              <a:spcBef>
                <a:spcPts val="1866"/>
              </a:spcBef>
              <a:spcAft>
                <a:spcPts val="0"/>
              </a:spcAft>
              <a:buClr>
                <a:schemeClr val="accent6">
                  <a:lumMod val="50000"/>
                </a:schemeClr>
              </a:buClr>
              <a:defRPr/>
            </a:pPr>
            <a:r>
              <a:rPr lang="es-ES" sz="2000" dirty="0"/>
              <a:t>· </a:t>
            </a:r>
            <a:r>
              <a:rPr lang="es-ES" dirty="0"/>
              <a:t>Antonio López Ávila: </a:t>
            </a:r>
            <a:r>
              <a:rPr lang="es-ES" sz="2000" b="1" dirty="0"/>
              <a:t>Bloque II, Unión Europea (6 temas) Temas 5 y 6 Derecho Administrativo (contratación pública)</a:t>
            </a:r>
          </a:p>
          <a:p>
            <a:pPr marL="304747" indent="-304747" algn="ctr" defTabSz="1218987" eaLnBrk="1" fontAlgn="auto" hangingPunct="1">
              <a:spcBef>
                <a:spcPts val="1866"/>
              </a:spcBef>
              <a:spcAft>
                <a:spcPts val="0"/>
              </a:spcAft>
              <a:buClr>
                <a:schemeClr val="accent6">
                  <a:lumMod val="50000"/>
                </a:schemeClr>
              </a:buClr>
              <a:defRPr/>
            </a:pPr>
            <a:r>
              <a:rPr kumimoji="0" lang="es-ES" sz="2400" b="0" i="0" u="none" strike="noStrike" kern="0" cap="none" spc="0" normalizeH="0" baseline="0" noProof="0" dirty="0">
                <a:ln>
                  <a:noFill/>
                </a:ln>
                <a:solidFill>
                  <a:srgbClr val="00168A"/>
                </a:solidFill>
                <a:effectLst/>
                <a:uLnTx/>
                <a:uFillTx/>
                <a:latin typeface="Montserrat SemiBold"/>
                <a:ea typeface="+mn-ea"/>
                <a:cs typeface="+mn-cs"/>
              </a:rPr>
              <a:t>· Javier García Escalera (coordinador):</a:t>
            </a:r>
            <a:r>
              <a:rPr lang="es-ES" sz="2000" b="1" dirty="0"/>
              <a:t> Bloque IV, Derecho Administrativo (13 temas), excepto contratación pública</a:t>
            </a:r>
          </a:p>
          <a:p>
            <a:pPr marL="304747" indent="-304747" algn="ctr" defTabSz="1218987" eaLnBrk="1" fontAlgn="auto" hangingPunct="1">
              <a:spcBef>
                <a:spcPts val="1866"/>
              </a:spcBef>
              <a:spcAft>
                <a:spcPts val="0"/>
              </a:spcAft>
              <a:buClr>
                <a:schemeClr val="accent6">
                  <a:lumMod val="50000"/>
                </a:schemeClr>
              </a:buClr>
              <a:defRPr/>
            </a:pPr>
            <a:r>
              <a:rPr kumimoji="0" lang="es-ES" sz="2400" b="0" i="0" u="none" strike="noStrike" kern="0" cap="none" spc="0" normalizeH="0" baseline="0" noProof="0" dirty="0">
                <a:ln>
                  <a:noFill/>
                </a:ln>
                <a:solidFill>
                  <a:srgbClr val="00168A"/>
                </a:solidFill>
                <a:effectLst/>
                <a:uLnTx/>
                <a:uFillTx/>
                <a:latin typeface="Montserrat SemiBold"/>
                <a:ea typeface="+mn-ea"/>
                <a:cs typeface="+mn-cs"/>
              </a:rPr>
              <a:t>· Alejandro Francisco Iglesias: </a:t>
            </a:r>
            <a:r>
              <a:rPr lang="es-ES" sz="2000" b="1" dirty="0"/>
              <a:t>Bloque V, Administración de Recursos Humanos (10 temas)</a:t>
            </a:r>
          </a:p>
          <a:p>
            <a:pPr marL="304747" indent="-304747" algn="ctr" defTabSz="1218987" eaLnBrk="1" fontAlgn="auto" hangingPunct="1">
              <a:spcBef>
                <a:spcPts val="1866"/>
              </a:spcBef>
              <a:spcAft>
                <a:spcPts val="0"/>
              </a:spcAft>
              <a:buClr>
                <a:schemeClr val="accent6">
                  <a:lumMod val="50000"/>
                </a:schemeClr>
              </a:buClr>
              <a:defRPr/>
            </a:pPr>
            <a:r>
              <a:rPr kumimoji="0" lang="es-ES" sz="2400" b="0" i="0" u="none" strike="noStrike" kern="0" cap="none" spc="0" normalizeH="0" baseline="0" noProof="0" dirty="0">
                <a:ln>
                  <a:noFill/>
                </a:ln>
                <a:solidFill>
                  <a:srgbClr val="00168A"/>
                </a:solidFill>
                <a:effectLst/>
                <a:uLnTx/>
                <a:uFillTx/>
                <a:latin typeface="Montserrat SemiBold"/>
                <a:ea typeface="+mn-ea"/>
                <a:cs typeface="+mn-cs"/>
              </a:rPr>
              <a:t>· </a:t>
            </a:r>
            <a:r>
              <a:rPr lang="es-ES" dirty="0">
                <a:solidFill>
                  <a:srgbClr val="00168A"/>
                </a:solidFill>
                <a:latin typeface="Montserrat SemiBold"/>
              </a:rPr>
              <a:t>Nerea Goñi Jiménez</a:t>
            </a:r>
            <a:r>
              <a:rPr kumimoji="0" lang="es-ES" sz="2400" b="0" i="0" u="none" strike="noStrike" kern="0" cap="none" spc="0" normalizeH="0" baseline="0" noProof="0" dirty="0">
                <a:ln>
                  <a:noFill/>
                </a:ln>
                <a:solidFill>
                  <a:srgbClr val="00168A"/>
                </a:solidFill>
                <a:effectLst/>
                <a:uLnTx/>
                <a:uFillTx/>
                <a:latin typeface="Montserrat SemiBold"/>
                <a:ea typeface="+mn-ea"/>
                <a:cs typeface="+mn-cs"/>
              </a:rPr>
              <a:t>:</a:t>
            </a:r>
            <a:r>
              <a:rPr lang="es-ES" sz="2000" b="1" dirty="0"/>
              <a:t> Bloque VI, Gestión financiera y Seguridad Social (8 temas)</a:t>
            </a:r>
          </a:p>
          <a:p>
            <a:endParaRPr lang="es-ES" sz="1600" dirty="0"/>
          </a:p>
        </p:txBody>
      </p:sp>
      <p:sp>
        <p:nvSpPr>
          <p:cNvPr id="4" name="Título 1">
            <a:extLst>
              <a:ext uri="{FF2B5EF4-FFF2-40B4-BE49-F238E27FC236}">
                <a16:creationId xmlns:a16="http://schemas.microsoft.com/office/drawing/2014/main" id="{0EC02CBB-E8DA-B7B1-FAAB-1A33D5212BD6}"/>
              </a:ext>
            </a:extLst>
          </p:cNvPr>
          <p:cNvSpPr txBox="1">
            <a:spLocks/>
          </p:cNvSpPr>
          <p:nvPr/>
        </p:nvSpPr>
        <p:spPr bwMode="auto">
          <a:xfrm>
            <a:off x="807157" y="445468"/>
            <a:ext cx="7529685" cy="1038741"/>
          </a:xfrm>
          <a:prstGeom prst="rect">
            <a:avLst/>
          </a:prstGeom>
          <a:noFill/>
          <a:ln w="9525" algn="ctr">
            <a:noFill/>
            <a:miter lim="800000"/>
            <a:headEnd/>
            <a:tailEnd/>
          </a:ln>
        </p:spPr>
        <p:txBody>
          <a:bodyPr vert="horz" wrap="none" lIns="91440" tIns="45720" rIns="91440" bIns="45720" numCol="1" anchor="ctr" anchorCtr="0" compatLnSpc="1">
            <a:prstTxWarp prst="textNoShape">
              <a:avLst/>
            </a:prstTxWarp>
          </a:bodyPr>
          <a:lstStyle>
            <a:lvl1pPr algn="l" rtl="0" eaLnBrk="0" fontAlgn="base" hangingPunct="0">
              <a:spcBef>
                <a:spcPct val="0"/>
              </a:spcBef>
              <a:spcAft>
                <a:spcPct val="0"/>
              </a:spcAft>
              <a:defRPr sz="2800" b="1">
                <a:solidFill>
                  <a:schemeClr val="bg1"/>
                </a:solidFill>
                <a:latin typeface="+mn-lt"/>
                <a:ea typeface="+mj-ea"/>
                <a:cs typeface="+mj-cs"/>
              </a:defRPr>
            </a:lvl1pPr>
            <a:lvl2pPr algn="l" rtl="0" eaLnBrk="0" fontAlgn="base" hangingPunct="0">
              <a:spcBef>
                <a:spcPct val="0"/>
              </a:spcBef>
              <a:spcAft>
                <a:spcPct val="0"/>
              </a:spcAft>
              <a:defRPr sz="2400" b="1">
                <a:solidFill>
                  <a:schemeClr val="bg1"/>
                </a:solidFill>
                <a:latin typeface="Arial" charset="0"/>
              </a:defRPr>
            </a:lvl2pPr>
            <a:lvl3pPr algn="l" rtl="0" eaLnBrk="0" fontAlgn="base" hangingPunct="0">
              <a:spcBef>
                <a:spcPct val="0"/>
              </a:spcBef>
              <a:spcAft>
                <a:spcPct val="0"/>
              </a:spcAft>
              <a:defRPr sz="2400" b="1">
                <a:solidFill>
                  <a:schemeClr val="bg1"/>
                </a:solidFill>
                <a:latin typeface="Arial" charset="0"/>
              </a:defRPr>
            </a:lvl3pPr>
            <a:lvl4pPr algn="l" rtl="0" eaLnBrk="0" fontAlgn="base" hangingPunct="0">
              <a:spcBef>
                <a:spcPct val="0"/>
              </a:spcBef>
              <a:spcAft>
                <a:spcPct val="0"/>
              </a:spcAft>
              <a:defRPr sz="2400" b="1">
                <a:solidFill>
                  <a:schemeClr val="bg1"/>
                </a:solidFill>
                <a:latin typeface="Arial" charset="0"/>
              </a:defRPr>
            </a:lvl4pPr>
            <a:lvl5pPr algn="l" rtl="0" eaLnBrk="0" fontAlgn="base" hangingPunct="0">
              <a:spcBef>
                <a:spcPct val="0"/>
              </a:spcBef>
              <a:spcAft>
                <a:spcPct val="0"/>
              </a:spcAft>
              <a:defRPr sz="2400" b="1">
                <a:solidFill>
                  <a:schemeClr val="bg1"/>
                </a:solidFill>
                <a:latin typeface="Arial" charset="0"/>
              </a:defRPr>
            </a:lvl5pPr>
            <a:lvl6pPr marL="457200" algn="l" rtl="0" fontAlgn="base">
              <a:spcBef>
                <a:spcPct val="0"/>
              </a:spcBef>
              <a:spcAft>
                <a:spcPct val="0"/>
              </a:spcAft>
              <a:defRPr sz="2400" b="1">
                <a:solidFill>
                  <a:schemeClr val="bg1"/>
                </a:solidFill>
                <a:latin typeface="Arial" charset="0"/>
              </a:defRPr>
            </a:lvl6pPr>
            <a:lvl7pPr marL="914400" algn="l" rtl="0" fontAlgn="base">
              <a:spcBef>
                <a:spcPct val="0"/>
              </a:spcBef>
              <a:spcAft>
                <a:spcPct val="0"/>
              </a:spcAft>
              <a:defRPr sz="2400" b="1">
                <a:solidFill>
                  <a:schemeClr val="bg1"/>
                </a:solidFill>
                <a:latin typeface="Arial" charset="0"/>
              </a:defRPr>
            </a:lvl7pPr>
            <a:lvl8pPr marL="1371600" algn="l" rtl="0" fontAlgn="base">
              <a:spcBef>
                <a:spcPct val="0"/>
              </a:spcBef>
              <a:spcAft>
                <a:spcPct val="0"/>
              </a:spcAft>
              <a:defRPr sz="2400" b="1">
                <a:solidFill>
                  <a:schemeClr val="bg1"/>
                </a:solidFill>
                <a:latin typeface="Arial" charset="0"/>
              </a:defRPr>
            </a:lvl8pPr>
            <a:lvl9pPr marL="1828800" algn="l" rtl="0" fontAlgn="base">
              <a:spcBef>
                <a:spcPct val="0"/>
              </a:spcBef>
              <a:spcAft>
                <a:spcPct val="0"/>
              </a:spcAft>
              <a:defRPr sz="2400" b="1">
                <a:solidFill>
                  <a:schemeClr val="bg1"/>
                </a:solidFill>
                <a:latin typeface="Arial" charset="0"/>
              </a:defRPr>
            </a:lvl9pPr>
          </a:lstStyle>
          <a:p>
            <a:pPr algn="ctr"/>
            <a:r>
              <a:rPr lang="es-ES" kern="0" dirty="0">
                <a:solidFill>
                  <a:schemeClr val="accent1"/>
                </a:solidFill>
              </a:rPr>
              <a:t>5 preparadores que se reparten los 6 bloques</a:t>
            </a:r>
          </a:p>
        </p:txBody>
      </p:sp>
    </p:spTree>
    <p:extLst>
      <p:ext uri="{BB962C8B-B14F-4D97-AF65-F5344CB8AC3E}">
        <p14:creationId xmlns:p14="http://schemas.microsoft.com/office/powerpoint/2010/main" val="1658995874"/>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7456675-5A65-DEFF-D089-12D992B1AD1A}"/>
              </a:ext>
            </a:extLst>
          </p:cNvPr>
          <p:cNvSpPr>
            <a:spLocks noGrp="1"/>
          </p:cNvSpPr>
          <p:nvPr>
            <p:ph type="title"/>
          </p:nvPr>
        </p:nvSpPr>
        <p:spPr>
          <a:xfrm>
            <a:off x="570706" y="0"/>
            <a:ext cx="8002587" cy="1143000"/>
          </a:xfrm>
        </p:spPr>
        <p:txBody>
          <a:bodyPr/>
          <a:lstStyle/>
          <a:p>
            <a:pPr algn="just"/>
            <a:r>
              <a:rPr lang="es-ES" sz="4000" dirty="0">
                <a:solidFill>
                  <a:schemeClr val="accent1"/>
                </a:solidFill>
              </a:rPr>
              <a:t>Eva Cisterna Fernández</a:t>
            </a:r>
          </a:p>
        </p:txBody>
      </p:sp>
      <p:sp>
        <p:nvSpPr>
          <p:cNvPr id="3" name="Marcador de contenido 2">
            <a:extLst>
              <a:ext uri="{FF2B5EF4-FFF2-40B4-BE49-F238E27FC236}">
                <a16:creationId xmlns:a16="http://schemas.microsoft.com/office/drawing/2014/main" id="{8536CEB4-A84D-D8D7-34DD-846F0D1BD4DD}"/>
              </a:ext>
            </a:extLst>
          </p:cNvPr>
          <p:cNvSpPr>
            <a:spLocks noGrp="1"/>
          </p:cNvSpPr>
          <p:nvPr>
            <p:ph idx="1"/>
          </p:nvPr>
        </p:nvSpPr>
        <p:spPr>
          <a:xfrm>
            <a:off x="365025" y="908720"/>
            <a:ext cx="8413947" cy="4525962"/>
          </a:xfrm>
        </p:spPr>
        <p:txBody>
          <a:bodyPr/>
          <a:lstStyle/>
          <a:p>
            <a:r>
              <a:rPr lang="es-ES" dirty="0"/>
              <a:t>Encargada de los bloques I, </a:t>
            </a:r>
            <a:r>
              <a:rPr lang="es-ES" sz="2400" dirty="0"/>
              <a:t>O</a:t>
            </a:r>
            <a:r>
              <a:rPr lang="es-ES" sz="2400" b="1" dirty="0"/>
              <a:t>rganización del Estado y de la Administración pública y Bloque III, Políticas Públicas </a:t>
            </a:r>
            <a:endParaRPr lang="es-ES" dirty="0"/>
          </a:p>
          <a:p>
            <a:r>
              <a:rPr lang="es-ES" dirty="0"/>
              <a:t>Gestora de la Administración Civil del Estado (OPE 2018)</a:t>
            </a:r>
          </a:p>
          <a:p>
            <a:r>
              <a:rPr lang="es-ES" dirty="0"/>
              <a:t>¿Cuánto tiempo tardaste en aprobar la oposición? </a:t>
            </a:r>
          </a:p>
          <a:p>
            <a:pPr marL="0" indent="0">
              <a:buNone/>
            </a:pPr>
            <a:r>
              <a:rPr lang="es-ES" sz="2200" b="1" dirty="0"/>
              <a:t>Dos años de estudio, compaginado con trabajo en la empresa privada</a:t>
            </a:r>
          </a:p>
          <a:p>
            <a:r>
              <a:rPr lang="es-ES" dirty="0"/>
              <a:t>¿Dónde trabajas?</a:t>
            </a:r>
            <a:r>
              <a:rPr lang="es-ES" b="1" dirty="0"/>
              <a:t> </a:t>
            </a:r>
          </a:p>
          <a:p>
            <a:pPr marL="0" indent="0">
              <a:buNone/>
            </a:pPr>
            <a:r>
              <a:rPr lang="es-ES" sz="2200" b="1" dirty="0"/>
              <a:t>SG  de Marketing Exterior en Turespaña. OOAA. Nivel 26</a:t>
            </a:r>
          </a:p>
          <a:p>
            <a:r>
              <a:rPr lang="es-ES" dirty="0"/>
              <a:t>¿Cuánto ganas? </a:t>
            </a:r>
          </a:p>
          <a:p>
            <a:pPr marL="0" indent="0">
              <a:buNone/>
            </a:pPr>
            <a:r>
              <a:rPr lang="es-ES" sz="2200" dirty="0"/>
              <a:t>2.200 – 2.400 euros netos. </a:t>
            </a:r>
          </a:p>
        </p:txBody>
      </p:sp>
    </p:spTree>
    <p:extLst>
      <p:ext uri="{BB962C8B-B14F-4D97-AF65-F5344CB8AC3E}">
        <p14:creationId xmlns:p14="http://schemas.microsoft.com/office/powerpoint/2010/main" val="421396237"/>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8536CEB4-A84D-D8D7-34DD-846F0D1BD4DD}"/>
              </a:ext>
            </a:extLst>
          </p:cNvPr>
          <p:cNvSpPr>
            <a:spLocks noGrp="1"/>
          </p:cNvSpPr>
          <p:nvPr>
            <p:ph idx="1"/>
          </p:nvPr>
        </p:nvSpPr>
        <p:spPr>
          <a:xfrm>
            <a:off x="570706" y="1052736"/>
            <a:ext cx="8465790" cy="4824536"/>
          </a:xfrm>
        </p:spPr>
        <p:txBody>
          <a:bodyPr/>
          <a:lstStyle/>
          <a:p>
            <a:r>
              <a:rPr lang="es-ES" dirty="0"/>
              <a:t>Encargado del bloque II del Temario, Unión Europea y bloque IV (Temas 5 y 6) de Contratación Pública</a:t>
            </a:r>
          </a:p>
          <a:p>
            <a:r>
              <a:rPr lang="es-ES" dirty="0"/>
              <a:t>Gestor de la Administración Civil del Estado (OPE 2018)</a:t>
            </a:r>
          </a:p>
          <a:p>
            <a:r>
              <a:rPr lang="es-ES" dirty="0"/>
              <a:t>¿Cuánto tiempo tardaste en aprobar la oposición? </a:t>
            </a:r>
          </a:p>
          <a:p>
            <a:pPr marL="0" indent="0">
              <a:buNone/>
            </a:pPr>
            <a:r>
              <a:rPr lang="es-ES" sz="2200" dirty="0"/>
              <a:t>Un año y medio compaginado con trabajo en la empresa privada</a:t>
            </a:r>
          </a:p>
          <a:p>
            <a:r>
              <a:rPr lang="es-ES" dirty="0"/>
              <a:t>¿Dónde trabajas?</a:t>
            </a:r>
            <a:r>
              <a:rPr lang="es-ES" b="1" dirty="0"/>
              <a:t> </a:t>
            </a:r>
          </a:p>
          <a:p>
            <a:pPr marL="0" indent="0">
              <a:buNone/>
            </a:pPr>
            <a:r>
              <a:rPr lang="es-ES" sz="2200" b="1" dirty="0"/>
              <a:t>División Jurídico-Institucional de la AIREF. Nivel 24</a:t>
            </a:r>
          </a:p>
          <a:p>
            <a:r>
              <a:rPr lang="es-ES" dirty="0"/>
              <a:t>¿Cuánto ganas? </a:t>
            </a:r>
          </a:p>
          <a:p>
            <a:pPr marL="0" indent="0">
              <a:buNone/>
            </a:pPr>
            <a:r>
              <a:rPr lang="es-ES" sz="2200" b="1" dirty="0"/>
              <a:t>2.500 – 3.100 euros netos. </a:t>
            </a:r>
          </a:p>
        </p:txBody>
      </p:sp>
      <p:sp>
        <p:nvSpPr>
          <p:cNvPr id="5" name="Título 4">
            <a:extLst>
              <a:ext uri="{FF2B5EF4-FFF2-40B4-BE49-F238E27FC236}">
                <a16:creationId xmlns:a16="http://schemas.microsoft.com/office/drawing/2014/main" id="{87052649-B4BB-D420-F8A3-96A602626749}"/>
              </a:ext>
            </a:extLst>
          </p:cNvPr>
          <p:cNvSpPr>
            <a:spLocks noGrp="1"/>
          </p:cNvSpPr>
          <p:nvPr>
            <p:ph type="title"/>
          </p:nvPr>
        </p:nvSpPr>
        <p:spPr>
          <a:xfrm>
            <a:off x="1331640" y="4665"/>
            <a:ext cx="8002587" cy="1143000"/>
          </a:xfrm>
        </p:spPr>
        <p:txBody>
          <a:bodyPr/>
          <a:lstStyle/>
          <a:p>
            <a:r>
              <a:rPr lang="es-ES" sz="4400" dirty="0">
                <a:solidFill>
                  <a:schemeClr val="accent1"/>
                </a:solidFill>
              </a:rPr>
              <a:t>Antonio López Ávila</a:t>
            </a:r>
          </a:p>
        </p:txBody>
      </p:sp>
    </p:spTree>
    <p:extLst>
      <p:ext uri="{BB962C8B-B14F-4D97-AF65-F5344CB8AC3E}">
        <p14:creationId xmlns:p14="http://schemas.microsoft.com/office/powerpoint/2010/main" val="1586896266"/>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8536CEB4-A84D-D8D7-34DD-846F0D1BD4DD}"/>
              </a:ext>
            </a:extLst>
          </p:cNvPr>
          <p:cNvSpPr>
            <a:spLocks noGrp="1"/>
          </p:cNvSpPr>
          <p:nvPr>
            <p:ph idx="1"/>
          </p:nvPr>
        </p:nvSpPr>
        <p:spPr>
          <a:xfrm>
            <a:off x="251123" y="1412776"/>
            <a:ext cx="8467799" cy="4601988"/>
          </a:xfrm>
        </p:spPr>
        <p:txBody>
          <a:bodyPr/>
          <a:lstStyle/>
          <a:p>
            <a:r>
              <a:rPr lang="es-ES" sz="2300" dirty="0"/>
              <a:t>Encargado del bloque IV, Derecho Administrativo</a:t>
            </a:r>
          </a:p>
          <a:p>
            <a:r>
              <a:rPr lang="es-ES" sz="2300" dirty="0"/>
              <a:t>Gestor de la Administración Civil del Estado (OPE 2017)</a:t>
            </a:r>
          </a:p>
          <a:p>
            <a:pPr marL="0" indent="0">
              <a:buNone/>
            </a:pPr>
            <a:r>
              <a:rPr lang="es-ES" sz="2300" dirty="0"/>
              <a:t>Técnico de Gestión de la Comunidad de Madrid (A2)</a:t>
            </a:r>
          </a:p>
          <a:p>
            <a:pPr marL="0" indent="0">
              <a:buNone/>
            </a:pPr>
            <a:r>
              <a:rPr lang="es-ES" sz="2300" dirty="0"/>
              <a:t>Técnico Superior de la Comunidad de Madrid (A1) rama jurídica</a:t>
            </a:r>
          </a:p>
          <a:p>
            <a:r>
              <a:rPr lang="es-ES" sz="2300" dirty="0"/>
              <a:t> ¿Cuánto tiempo tardaste en aprobar la oposición? </a:t>
            </a:r>
            <a:r>
              <a:rPr lang="es-ES" sz="2300" b="1" dirty="0"/>
              <a:t>Dos años de estudio</a:t>
            </a:r>
          </a:p>
          <a:p>
            <a:r>
              <a:rPr lang="es-ES" sz="2300" dirty="0"/>
              <a:t>¿Dónde trabajas?</a:t>
            </a:r>
            <a:r>
              <a:rPr lang="es-ES" sz="2300" b="1" dirty="0"/>
              <a:t> Agencia Madrileña de Atención de Social de la Comunidad de Madrid. Nivel 26.</a:t>
            </a:r>
          </a:p>
          <a:p>
            <a:r>
              <a:rPr lang="es-ES" sz="2300" dirty="0"/>
              <a:t>¿Cuánto ganas? 2.900 – 3.100 euros</a:t>
            </a:r>
          </a:p>
        </p:txBody>
      </p:sp>
      <p:sp>
        <p:nvSpPr>
          <p:cNvPr id="7" name="Título 4">
            <a:extLst>
              <a:ext uri="{FF2B5EF4-FFF2-40B4-BE49-F238E27FC236}">
                <a16:creationId xmlns:a16="http://schemas.microsoft.com/office/drawing/2014/main" id="{36BB8C77-EDEB-86C8-B6A3-F6DB37831EFD}"/>
              </a:ext>
            </a:extLst>
          </p:cNvPr>
          <p:cNvSpPr>
            <a:spLocks noGrp="1"/>
          </p:cNvSpPr>
          <p:nvPr>
            <p:ph type="title"/>
          </p:nvPr>
        </p:nvSpPr>
        <p:spPr>
          <a:xfrm>
            <a:off x="251520" y="168524"/>
            <a:ext cx="8467402" cy="1172244"/>
          </a:xfrm>
        </p:spPr>
        <p:txBody>
          <a:bodyPr/>
          <a:lstStyle/>
          <a:p>
            <a:r>
              <a:rPr lang="es-ES" sz="4000" dirty="0">
                <a:solidFill>
                  <a:schemeClr val="accent1"/>
                </a:solidFill>
              </a:rPr>
              <a:t>Javier García Escalera </a:t>
            </a:r>
            <a:br>
              <a:rPr lang="es-ES" sz="4000" dirty="0">
                <a:solidFill>
                  <a:schemeClr val="accent1"/>
                </a:solidFill>
              </a:rPr>
            </a:br>
            <a:r>
              <a:rPr lang="es-ES" sz="4000" dirty="0">
                <a:solidFill>
                  <a:schemeClr val="accent1"/>
                </a:solidFill>
              </a:rPr>
              <a:t>(coordinador)</a:t>
            </a:r>
          </a:p>
        </p:txBody>
      </p:sp>
    </p:spTree>
    <p:extLst>
      <p:ext uri="{BB962C8B-B14F-4D97-AF65-F5344CB8AC3E}">
        <p14:creationId xmlns:p14="http://schemas.microsoft.com/office/powerpoint/2010/main" val="243577670"/>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57992" y="2446015"/>
            <a:ext cx="8002587" cy="1143000"/>
          </a:xfrm>
        </p:spPr>
        <p:txBody>
          <a:bodyPr/>
          <a:lstStyle/>
          <a:p>
            <a:r>
              <a:rPr lang="es-ES" sz="1600" b="0" dirty="0"/>
              <a:t>Según el INAP: </a:t>
            </a:r>
            <a:br>
              <a:rPr lang="es-ES" sz="1600" b="0" dirty="0"/>
            </a:br>
            <a:r>
              <a:rPr lang="es-ES" sz="1600" b="0" dirty="0"/>
              <a:t>https://www.inap.es/cuerpo-de-gestion-de-la-administracion-civil-del-estado</a:t>
            </a:r>
          </a:p>
        </p:txBody>
      </p:sp>
      <p:sp>
        <p:nvSpPr>
          <p:cNvPr id="3" name="Marcador de contenido 2"/>
          <p:cNvSpPr>
            <a:spLocks noGrp="1"/>
          </p:cNvSpPr>
          <p:nvPr>
            <p:ph idx="1"/>
          </p:nvPr>
        </p:nvSpPr>
        <p:spPr>
          <a:xfrm>
            <a:off x="380109" y="3620252"/>
            <a:ext cx="8089873" cy="4525962"/>
          </a:xfrm>
        </p:spPr>
        <p:txBody>
          <a:bodyPr/>
          <a:lstStyle/>
          <a:p>
            <a:pPr algn="just"/>
            <a:r>
              <a:rPr lang="es-ES" dirty="0"/>
              <a:t>El Cuerpo de Gestión de la Administración Civil del Estado tiene como </a:t>
            </a:r>
            <a:r>
              <a:rPr lang="es-ES" dirty="0">
                <a:hlinkClick r:id="rId2"/>
              </a:rPr>
              <a:t>funciones</a:t>
            </a:r>
            <a:r>
              <a:rPr lang="es-ES" dirty="0"/>
              <a:t> las tareas de gestión administrativa y apoyo de nivel intermedio comunes en la actuación de la administración.</a:t>
            </a:r>
          </a:p>
          <a:p>
            <a:pPr marL="0" indent="0">
              <a:buNone/>
            </a:pPr>
            <a:endParaRPr lang="es-ES" dirty="0"/>
          </a:p>
        </p:txBody>
      </p:sp>
      <p:sp>
        <p:nvSpPr>
          <p:cNvPr id="4" name="Título 1"/>
          <p:cNvSpPr txBox="1">
            <a:spLocks/>
          </p:cNvSpPr>
          <p:nvPr/>
        </p:nvSpPr>
        <p:spPr bwMode="auto">
          <a:xfrm>
            <a:off x="380109" y="236663"/>
            <a:ext cx="8185476" cy="2016224"/>
          </a:xfrm>
          <a:prstGeom prst="rect">
            <a:avLst/>
          </a:prstGeom>
          <a:noFill/>
          <a:ln w="9525" algn="ctr">
            <a:noFill/>
            <a:miter lim="800000"/>
            <a:headEnd/>
            <a:tailEnd/>
          </a:ln>
        </p:spPr>
        <p:txBody>
          <a:bodyPr vert="horz" wrap="none" lIns="91440" tIns="45720" rIns="91440" bIns="45720" numCol="1" anchor="ctr" anchorCtr="0" compatLnSpc="1">
            <a:prstTxWarp prst="textNoShape">
              <a:avLst/>
            </a:prstTxWarp>
          </a:bodyPr>
          <a:lstStyle>
            <a:lvl1pPr algn="l" rtl="0" eaLnBrk="0" fontAlgn="base" hangingPunct="0">
              <a:spcBef>
                <a:spcPct val="0"/>
              </a:spcBef>
              <a:spcAft>
                <a:spcPct val="0"/>
              </a:spcAft>
              <a:defRPr sz="2800" b="1">
                <a:solidFill>
                  <a:schemeClr val="bg1"/>
                </a:solidFill>
                <a:latin typeface="+mn-lt"/>
                <a:ea typeface="+mj-ea"/>
                <a:cs typeface="+mj-cs"/>
              </a:defRPr>
            </a:lvl1pPr>
            <a:lvl2pPr algn="l" rtl="0" eaLnBrk="0" fontAlgn="base" hangingPunct="0">
              <a:spcBef>
                <a:spcPct val="0"/>
              </a:spcBef>
              <a:spcAft>
                <a:spcPct val="0"/>
              </a:spcAft>
              <a:defRPr sz="2400" b="1">
                <a:solidFill>
                  <a:schemeClr val="bg1"/>
                </a:solidFill>
                <a:latin typeface="Arial" charset="0"/>
              </a:defRPr>
            </a:lvl2pPr>
            <a:lvl3pPr algn="l" rtl="0" eaLnBrk="0" fontAlgn="base" hangingPunct="0">
              <a:spcBef>
                <a:spcPct val="0"/>
              </a:spcBef>
              <a:spcAft>
                <a:spcPct val="0"/>
              </a:spcAft>
              <a:defRPr sz="2400" b="1">
                <a:solidFill>
                  <a:schemeClr val="bg1"/>
                </a:solidFill>
                <a:latin typeface="Arial" charset="0"/>
              </a:defRPr>
            </a:lvl3pPr>
            <a:lvl4pPr algn="l" rtl="0" eaLnBrk="0" fontAlgn="base" hangingPunct="0">
              <a:spcBef>
                <a:spcPct val="0"/>
              </a:spcBef>
              <a:spcAft>
                <a:spcPct val="0"/>
              </a:spcAft>
              <a:defRPr sz="2400" b="1">
                <a:solidFill>
                  <a:schemeClr val="bg1"/>
                </a:solidFill>
                <a:latin typeface="Arial" charset="0"/>
              </a:defRPr>
            </a:lvl4pPr>
            <a:lvl5pPr algn="l" rtl="0" eaLnBrk="0" fontAlgn="base" hangingPunct="0">
              <a:spcBef>
                <a:spcPct val="0"/>
              </a:spcBef>
              <a:spcAft>
                <a:spcPct val="0"/>
              </a:spcAft>
              <a:defRPr sz="2400" b="1">
                <a:solidFill>
                  <a:schemeClr val="bg1"/>
                </a:solidFill>
                <a:latin typeface="Arial" charset="0"/>
              </a:defRPr>
            </a:lvl5pPr>
            <a:lvl6pPr marL="457200" algn="l" rtl="0" fontAlgn="base">
              <a:spcBef>
                <a:spcPct val="0"/>
              </a:spcBef>
              <a:spcAft>
                <a:spcPct val="0"/>
              </a:spcAft>
              <a:defRPr sz="2400" b="1">
                <a:solidFill>
                  <a:schemeClr val="bg1"/>
                </a:solidFill>
                <a:latin typeface="Arial" charset="0"/>
              </a:defRPr>
            </a:lvl6pPr>
            <a:lvl7pPr marL="914400" algn="l" rtl="0" fontAlgn="base">
              <a:spcBef>
                <a:spcPct val="0"/>
              </a:spcBef>
              <a:spcAft>
                <a:spcPct val="0"/>
              </a:spcAft>
              <a:defRPr sz="2400" b="1">
                <a:solidFill>
                  <a:schemeClr val="bg1"/>
                </a:solidFill>
                <a:latin typeface="Arial" charset="0"/>
              </a:defRPr>
            </a:lvl7pPr>
            <a:lvl8pPr marL="1371600" algn="l" rtl="0" fontAlgn="base">
              <a:spcBef>
                <a:spcPct val="0"/>
              </a:spcBef>
              <a:spcAft>
                <a:spcPct val="0"/>
              </a:spcAft>
              <a:defRPr sz="2400" b="1">
                <a:solidFill>
                  <a:schemeClr val="bg1"/>
                </a:solidFill>
                <a:latin typeface="Arial" charset="0"/>
              </a:defRPr>
            </a:lvl8pPr>
            <a:lvl9pPr marL="1828800" algn="l" rtl="0" fontAlgn="base">
              <a:spcBef>
                <a:spcPct val="0"/>
              </a:spcBef>
              <a:spcAft>
                <a:spcPct val="0"/>
              </a:spcAft>
              <a:defRPr sz="2400" b="1">
                <a:solidFill>
                  <a:schemeClr val="bg1"/>
                </a:solidFill>
                <a:latin typeface="Arial" charset="0"/>
              </a:defRPr>
            </a:lvl9pPr>
          </a:lstStyle>
          <a:p>
            <a:pPr marL="514350" indent="-514350" algn="just">
              <a:buAutoNum type="arabicPeriod"/>
            </a:pPr>
            <a:r>
              <a:rPr lang="es-ES" dirty="0">
                <a:solidFill>
                  <a:schemeClr val="accent1"/>
                </a:solidFill>
              </a:rPr>
              <a:t>El Cuerpo de Gestión de la Administración </a:t>
            </a:r>
          </a:p>
          <a:p>
            <a:pPr algn="just"/>
            <a:r>
              <a:rPr lang="es-ES" dirty="0">
                <a:solidFill>
                  <a:schemeClr val="accent1"/>
                </a:solidFill>
              </a:rPr>
              <a:t>Civil del Estado. </a:t>
            </a:r>
          </a:p>
          <a:p>
            <a:pPr algn="just"/>
            <a:r>
              <a:rPr lang="es-ES" b="0" dirty="0">
                <a:solidFill>
                  <a:schemeClr val="accent1"/>
                </a:solidFill>
              </a:rPr>
              <a:t>¿Quiénes somos y a qué nos dedicamos?</a:t>
            </a:r>
            <a:endParaRPr lang="es-ES" kern="0" dirty="0">
              <a:solidFill>
                <a:schemeClr val="accent1"/>
              </a:solidFill>
            </a:endParaRPr>
          </a:p>
        </p:txBody>
      </p:sp>
      <p:sp>
        <p:nvSpPr>
          <p:cNvPr id="5" name="Título 1">
            <a:extLst>
              <a:ext uri="{FF2B5EF4-FFF2-40B4-BE49-F238E27FC236}">
                <a16:creationId xmlns:a16="http://schemas.microsoft.com/office/drawing/2014/main" id="{4F29DB15-F1D9-AF1A-9A4F-ED3DE55917FE}"/>
              </a:ext>
            </a:extLst>
          </p:cNvPr>
          <p:cNvSpPr txBox="1">
            <a:spLocks/>
          </p:cNvSpPr>
          <p:nvPr/>
        </p:nvSpPr>
        <p:spPr bwMode="auto">
          <a:xfrm>
            <a:off x="545757" y="1810976"/>
            <a:ext cx="8002587" cy="1143000"/>
          </a:xfrm>
          <a:prstGeom prst="rect">
            <a:avLst/>
          </a:prstGeom>
          <a:noFill/>
          <a:ln w="9525" algn="ctr">
            <a:noFill/>
            <a:miter lim="800000"/>
            <a:headEnd/>
            <a:tailEnd/>
          </a:ln>
        </p:spPr>
        <p:txBody>
          <a:bodyPr vert="horz" wrap="none" lIns="91440" tIns="45720" rIns="91440" bIns="45720" numCol="1" anchor="ctr" anchorCtr="0" compatLnSpc="1">
            <a:prstTxWarp prst="textNoShape">
              <a:avLst/>
            </a:prstTxWarp>
          </a:bodyPr>
          <a:lstStyle>
            <a:lvl1pPr algn="l" rtl="0" eaLnBrk="0" fontAlgn="base" hangingPunct="0">
              <a:spcBef>
                <a:spcPct val="0"/>
              </a:spcBef>
              <a:spcAft>
                <a:spcPct val="0"/>
              </a:spcAft>
              <a:defRPr sz="2800" b="1">
                <a:solidFill>
                  <a:schemeClr val="bg1"/>
                </a:solidFill>
                <a:latin typeface="+mn-lt"/>
                <a:ea typeface="+mj-ea"/>
                <a:cs typeface="+mj-cs"/>
              </a:defRPr>
            </a:lvl1pPr>
            <a:lvl2pPr algn="l" rtl="0" eaLnBrk="0" fontAlgn="base" hangingPunct="0">
              <a:spcBef>
                <a:spcPct val="0"/>
              </a:spcBef>
              <a:spcAft>
                <a:spcPct val="0"/>
              </a:spcAft>
              <a:defRPr sz="2400" b="1">
                <a:solidFill>
                  <a:schemeClr val="bg1"/>
                </a:solidFill>
                <a:latin typeface="Arial" charset="0"/>
              </a:defRPr>
            </a:lvl2pPr>
            <a:lvl3pPr algn="l" rtl="0" eaLnBrk="0" fontAlgn="base" hangingPunct="0">
              <a:spcBef>
                <a:spcPct val="0"/>
              </a:spcBef>
              <a:spcAft>
                <a:spcPct val="0"/>
              </a:spcAft>
              <a:defRPr sz="2400" b="1">
                <a:solidFill>
                  <a:schemeClr val="bg1"/>
                </a:solidFill>
                <a:latin typeface="Arial" charset="0"/>
              </a:defRPr>
            </a:lvl3pPr>
            <a:lvl4pPr algn="l" rtl="0" eaLnBrk="0" fontAlgn="base" hangingPunct="0">
              <a:spcBef>
                <a:spcPct val="0"/>
              </a:spcBef>
              <a:spcAft>
                <a:spcPct val="0"/>
              </a:spcAft>
              <a:defRPr sz="2400" b="1">
                <a:solidFill>
                  <a:schemeClr val="bg1"/>
                </a:solidFill>
                <a:latin typeface="Arial" charset="0"/>
              </a:defRPr>
            </a:lvl4pPr>
            <a:lvl5pPr algn="l" rtl="0" eaLnBrk="0" fontAlgn="base" hangingPunct="0">
              <a:spcBef>
                <a:spcPct val="0"/>
              </a:spcBef>
              <a:spcAft>
                <a:spcPct val="0"/>
              </a:spcAft>
              <a:defRPr sz="2400" b="1">
                <a:solidFill>
                  <a:schemeClr val="bg1"/>
                </a:solidFill>
                <a:latin typeface="Arial" charset="0"/>
              </a:defRPr>
            </a:lvl5pPr>
            <a:lvl6pPr marL="457200" algn="l" rtl="0" fontAlgn="base">
              <a:spcBef>
                <a:spcPct val="0"/>
              </a:spcBef>
              <a:spcAft>
                <a:spcPct val="0"/>
              </a:spcAft>
              <a:defRPr sz="2400" b="1">
                <a:solidFill>
                  <a:schemeClr val="bg1"/>
                </a:solidFill>
                <a:latin typeface="Arial" charset="0"/>
              </a:defRPr>
            </a:lvl6pPr>
            <a:lvl7pPr marL="914400" algn="l" rtl="0" fontAlgn="base">
              <a:spcBef>
                <a:spcPct val="0"/>
              </a:spcBef>
              <a:spcAft>
                <a:spcPct val="0"/>
              </a:spcAft>
              <a:defRPr sz="2400" b="1">
                <a:solidFill>
                  <a:schemeClr val="bg1"/>
                </a:solidFill>
                <a:latin typeface="Arial" charset="0"/>
              </a:defRPr>
            </a:lvl7pPr>
            <a:lvl8pPr marL="1371600" algn="l" rtl="0" fontAlgn="base">
              <a:spcBef>
                <a:spcPct val="0"/>
              </a:spcBef>
              <a:spcAft>
                <a:spcPct val="0"/>
              </a:spcAft>
              <a:defRPr sz="2400" b="1">
                <a:solidFill>
                  <a:schemeClr val="bg1"/>
                </a:solidFill>
                <a:latin typeface="Arial" charset="0"/>
              </a:defRPr>
            </a:lvl8pPr>
            <a:lvl9pPr marL="1828800" algn="l" rtl="0" fontAlgn="base">
              <a:spcBef>
                <a:spcPct val="0"/>
              </a:spcBef>
              <a:spcAft>
                <a:spcPct val="0"/>
              </a:spcAft>
              <a:defRPr sz="2400" b="1">
                <a:solidFill>
                  <a:schemeClr val="bg1"/>
                </a:solidFill>
                <a:latin typeface="Arial" charset="0"/>
              </a:defRPr>
            </a:lvl9pPr>
          </a:lstStyle>
          <a:p>
            <a:r>
              <a:rPr lang="es-ES" sz="2000" kern="0" dirty="0"/>
              <a:t>Dependiente de la Secretaría de Estado de Función Pública</a:t>
            </a:r>
            <a:r>
              <a:rPr lang="es-ES" sz="1800" kern="0" dirty="0"/>
              <a:t>.</a:t>
            </a:r>
          </a:p>
        </p:txBody>
      </p:sp>
    </p:spTree>
    <p:extLst>
      <p:ext uri="{BB962C8B-B14F-4D97-AF65-F5344CB8AC3E}">
        <p14:creationId xmlns:p14="http://schemas.microsoft.com/office/powerpoint/2010/main" val="2730434948"/>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8536CEB4-A84D-D8D7-34DD-846F0D1BD4DD}"/>
              </a:ext>
            </a:extLst>
          </p:cNvPr>
          <p:cNvSpPr>
            <a:spLocks noGrp="1"/>
          </p:cNvSpPr>
          <p:nvPr>
            <p:ph idx="1"/>
          </p:nvPr>
        </p:nvSpPr>
        <p:spPr>
          <a:xfrm>
            <a:off x="570706" y="1166019"/>
            <a:ext cx="8002587" cy="4525962"/>
          </a:xfrm>
        </p:spPr>
        <p:txBody>
          <a:bodyPr/>
          <a:lstStyle/>
          <a:p>
            <a:r>
              <a:rPr lang="es-ES" sz="2500" dirty="0"/>
              <a:t>Encargado del bloque V, Administración de Recursos Humanos</a:t>
            </a:r>
          </a:p>
          <a:p>
            <a:r>
              <a:rPr lang="es-ES" sz="2500" dirty="0"/>
              <a:t>Gestor de la Administración Civil del Estado (OPE 2018)</a:t>
            </a:r>
          </a:p>
          <a:p>
            <a:pPr marL="0" indent="0">
              <a:buNone/>
            </a:pPr>
            <a:r>
              <a:rPr lang="es-ES" sz="2500" dirty="0"/>
              <a:t>¿Cuánto tiempo tardaste en aprobar la oposición? </a:t>
            </a:r>
            <a:r>
              <a:rPr lang="es-ES" sz="2500" b="1" dirty="0"/>
              <a:t>Dos años de estudio. 7 meses a tiempo parcial</a:t>
            </a:r>
          </a:p>
          <a:p>
            <a:r>
              <a:rPr lang="es-ES" sz="2500" dirty="0"/>
              <a:t>¿Dónde trabajas?</a:t>
            </a:r>
            <a:r>
              <a:rPr lang="es-ES" sz="2500" b="1" dirty="0"/>
              <a:t> Excedencia Voluntaria por Agrupación Familiar. Anteriormente en RRHH en la Consejería de Educación de la </a:t>
            </a:r>
            <a:r>
              <a:rPr lang="es-ES" sz="2500" b="1" dirty="0" err="1"/>
              <a:t>JCyL</a:t>
            </a:r>
            <a:r>
              <a:rPr lang="es-ES" sz="2500" b="1" dirty="0"/>
              <a:t> y en RRHH en el Instituto de Salud Carlos III</a:t>
            </a:r>
          </a:p>
        </p:txBody>
      </p:sp>
      <p:sp>
        <p:nvSpPr>
          <p:cNvPr id="6" name="Título 4">
            <a:extLst>
              <a:ext uri="{FF2B5EF4-FFF2-40B4-BE49-F238E27FC236}">
                <a16:creationId xmlns:a16="http://schemas.microsoft.com/office/drawing/2014/main" id="{64F66B70-6D9E-CBCA-E0C6-157434CD990A}"/>
              </a:ext>
            </a:extLst>
          </p:cNvPr>
          <p:cNvSpPr>
            <a:spLocks noGrp="1"/>
          </p:cNvSpPr>
          <p:nvPr>
            <p:ph type="title"/>
          </p:nvPr>
        </p:nvSpPr>
        <p:spPr>
          <a:xfrm>
            <a:off x="683568" y="188640"/>
            <a:ext cx="8002587" cy="1143000"/>
          </a:xfrm>
        </p:spPr>
        <p:txBody>
          <a:bodyPr/>
          <a:lstStyle/>
          <a:p>
            <a:r>
              <a:rPr lang="es-ES" sz="4000" dirty="0">
                <a:solidFill>
                  <a:schemeClr val="accent1"/>
                </a:solidFill>
              </a:rPr>
              <a:t>Alejandro Francisco Iglesias</a:t>
            </a:r>
          </a:p>
        </p:txBody>
      </p:sp>
    </p:spTree>
    <p:extLst>
      <p:ext uri="{BB962C8B-B14F-4D97-AF65-F5344CB8AC3E}">
        <p14:creationId xmlns:p14="http://schemas.microsoft.com/office/powerpoint/2010/main" val="1587045684"/>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8536CEB4-A84D-D8D7-34DD-846F0D1BD4DD}"/>
              </a:ext>
            </a:extLst>
          </p:cNvPr>
          <p:cNvSpPr>
            <a:spLocks noGrp="1"/>
          </p:cNvSpPr>
          <p:nvPr>
            <p:ph idx="1"/>
          </p:nvPr>
        </p:nvSpPr>
        <p:spPr>
          <a:xfrm>
            <a:off x="323528" y="1124744"/>
            <a:ext cx="8249765" cy="4746550"/>
          </a:xfrm>
        </p:spPr>
        <p:txBody>
          <a:bodyPr/>
          <a:lstStyle/>
          <a:p>
            <a:r>
              <a:rPr lang="es-ES" sz="2500" dirty="0"/>
              <a:t>Encargada del bloque VI, </a:t>
            </a:r>
            <a:r>
              <a:rPr lang="es-ES" sz="2500" b="1" dirty="0"/>
              <a:t>Gestión financiera y Seguridad Social </a:t>
            </a:r>
            <a:endParaRPr lang="es-ES" sz="2500" dirty="0"/>
          </a:p>
          <a:p>
            <a:r>
              <a:rPr lang="es-ES" sz="2500" dirty="0"/>
              <a:t>Gestor de la Administración Civil del Estado (OPE 2018)</a:t>
            </a:r>
          </a:p>
          <a:p>
            <a:r>
              <a:rPr lang="es-ES" sz="2500" dirty="0"/>
              <a:t> ¿Cuánto tiempo tardaste en aprobar la oposición? Un año y medio de estudio a tiempo completo</a:t>
            </a:r>
            <a:endParaRPr lang="es-ES" sz="2500" b="1" dirty="0"/>
          </a:p>
          <a:p>
            <a:r>
              <a:rPr lang="es-ES" sz="2500" dirty="0"/>
              <a:t>¿Dónde trabajas?</a:t>
            </a:r>
            <a:r>
              <a:rPr lang="es-ES" sz="2500" b="1" dirty="0"/>
              <a:t> Recién incorporada en la Gerencia territorial de justicia de La Rioja. Nivel 24</a:t>
            </a:r>
          </a:p>
          <a:p>
            <a:r>
              <a:rPr lang="es-ES" sz="2500" dirty="0"/>
              <a:t>¿Cuánto ganas? 2.400 euros. </a:t>
            </a:r>
          </a:p>
        </p:txBody>
      </p:sp>
      <p:sp>
        <p:nvSpPr>
          <p:cNvPr id="6" name="Título 4">
            <a:extLst>
              <a:ext uri="{FF2B5EF4-FFF2-40B4-BE49-F238E27FC236}">
                <a16:creationId xmlns:a16="http://schemas.microsoft.com/office/drawing/2014/main" id="{0F32B8DF-86B0-285A-C86A-2318DC88E535}"/>
              </a:ext>
            </a:extLst>
          </p:cNvPr>
          <p:cNvSpPr>
            <a:spLocks noGrp="1"/>
          </p:cNvSpPr>
          <p:nvPr>
            <p:ph type="title"/>
          </p:nvPr>
        </p:nvSpPr>
        <p:spPr>
          <a:xfrm>
            <a:off x="570706" y="131738"/>
            <a:ext cx="8002587" cy="1143000"/>
          </a:xfrm>
        </p:spPr>
        <p:txBody>
          <a:bodyPr/>
          <a:lstStyle/>
          <a:p>
            <a:r>
              <a:rPr lang="es-ES" sz="4400" dirty="0">
                <a:solidFill>
                  <a:schemeClr val="accent1"/>
                </a:solidFill>
              </a:rPr>
              <a:t>Nerea Goñi Jiménez</a:t>
            </a:r>
          </a:p>
        </p:txBody>
      </p:sp>
    </p:spTree>
    <p:extLst>
      <p:ext uri="{BB962C8B-B14F-4D97-AF65-F5344CB8AC3E}">
        <p14:creationId xmlns:p14="http://schemas.microsoft.com/office/powerpoint/2010/main" val="1595710885"/>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bwMode="auto">
          <a:xfrm>
            <a:off x="353549" y="-531440"/>
            <a:ext cx="8442684" cy="2448272"/>
          </a:xfrm>
          <a:prstGeom prst="rect">
            <a:avLst/>
          </a:prstGeom>
          <a:noFill/>
          <a:ln w="9525" algn="ctr">
            <a:noFill/>
            <a:miter lim="800000"/>
            <a:headEnd/>
            <a:tailEnd/>
          </a:ln>
        </p:spPr>
        <p:txBody>
          <a:bodyPr vert="horz" wrap="none" lIns="91440" tIns="45720" rIns="91440" bIns="45720" numCol="1" anchor="ctr" anchorCtr="0" compatLnSpc="1">
            <a:prstTxWarp prst="textNoShape">
              <a:avLst/>
            </a:prstTxWarp>
          </a:bodyPr>
          <a:lstStyle>
            <a:lvl1pPr algn="l" rtl="0" eaLnBrk="0" fontAlgn="base" hangingPunct="0">
              <a:spcBef>
                <a:spcPct val="0"/>
              </a:spcBef>
              <a:spcAft>
                <a:spcPct val="0"/>
              </a:spcAft>
              <a:defRPr sz="2800" b="1">
                <a:solidFill>
                  <a:schemeClr val="bg1"/>
                </a:solidFill>
                <a:latin typeface="+mn-lt"/>
                <a:ea typeface="+mj-ea"/>
                <a:cs typeface="+mj-cs"/>
              </a:defRPr>
            </a:lvl1pPr>
            <a:lvl2pPr algn="l" rtl="0" eaLnBrk="0" fontAlgn="base" hangingPunct="0">
              <a:spcBef>
                <a:spcPct val="0"/>
              </a:spcBef>
              <a:spcAft>
                <a:spcPct val="0"/>
              </a:spcAft>
              <a:defRPr sz="2400" b="1">
                <a:solidFill>
                  <a:schemeClr val="bg1"/>
                </a:solidFill>
                <a:latin typeface="Arial" charset="0"/>
              </a:defRPr>
            </a:lvl2pPr>
            <a:lvl3pPr algn="l" rtl="0" eaLnBrk="0" fontAlgn="base" hangingPunct="0">
              <a:spcBef>
                <a:spcPct val="0"/>
              </a:spcBef>
              <a:spcAft>
                <a:spcPct val="0"/>
              </a:spcAft>
              <a:defRPr sz="2400" b="1">
                <a:solidFill>
                  <a:schemeClr val="bg1"/>
                </a:solidFill>
                <a:latin typeface="Arial" charset="0"/>
              </a:defRPr>
            </a:lvl3pPr>
            <a:lvl4pPr algn="l" rtl="0" eaLnBrk="0" fontAlgn="base" hangingPunct="0">
              <a:spcBef>
                <a:spcPct val="0"/>
              </a:spcBef>
              <a:spcAft>
                <a:spcPct val="0"/>
              </a:spcAft>
              <a:defRPr sz="2400" b="1">
                <a:solidFill>
                  <a:schemeClr val="bg1"/>
                </a:solidFill>
                <a:latin typeface="Arial" charset="0"/>
              </a:defRPr>
            </a:lvl4pPr>
            <a:lvl5pPr algn="l" rtl="0" eaLnBrk="0" fontAlgn="base" hangingPunct="0">
              <a:spcBef>
                <a:spcPct val="0"/>
              </a:spcBef>
              <a:spcAft>
                <a:spcPct val="0"/>
              </a:spcAft>
              <a:defRPr sz="2400" b="1">
                <a:solidFill>
                  <a:schemeClr val="bg1"/>
                </a:solidFill>
                <a:latin typeface="Arial" charset="0"/>
              </a:defRPr>
            </a:lvl5pPr>
            <a:lvl6pPr marL="457200" algn="l" rtl="0" fontAlgn="base">
              <a:spcBef>
                <a:spcPct val="0"/>
              </a:spcBef>
              <a:spcAft>
                <a:spcPct val="0"/>
              </a:spcAft>
              <a:defRPr sz="2400" b="1">
                <a:solidFill>
                  <a:schemeClr val="bg1"/>
                </a:solidFill>
                <a:latin typeface="Arial" charset="0"/>
              </a:defRPr>
            </a:lvl6pPr>
            <a:lvl7pPr marL="914400" algn="l" rtl="0" fontAlgn="base">
              <a:spcBef>
                <a:spcPct val="0"/>
              </a:spcBef>
              <a:spcAft>
                <a:spcPct val="0"/>
              </a:spcAft>
              <a:defRPr sz="2400" b="1">
                <a:solidFill>
                  <a:schemeClr val="bg1"/>
                </a:solidFill>
                <a:latin typeface="Arial" charset="0"/>
              </a:defRPr>
            </a:lvl7pPr>
            <a:lvl8pPr marL="1371600" algn="l" rtl="0" fontAlgn="base">
              <a:spcBef>
                <a:spcPct val="0"/>
              </a:spcBef>
              <a:spcAft>
                <a:spcPct val="0"/>
              </a:spcAft>
              <a:defRPr sz="2400" b="1">
                <a:solidFill>
                  <a:schemeClr val="bg1"/>
                </a:solidFill>
                <a:latin typeface="Arial" charset="0"/>
              </a:defRPr>
            </a:lvl8pPr>
            <a:lvl9pPr marL="1828800" algn="l" rtl="0" fontAlgn="base">
              <a:spcBef>
                <a:spcPct val="0"/>
              </a:spcBef>
              <a:spcAft>
                <a:spcPct val="0"/>
              </a:spcAft>
              <a:defRPr sz="2400" b="1">
                <a:solidFill>
                  <a:schemeClr val="bg1"/>
                </a:solidFill>
                <a:latin typeface="Arial" charset="0"/>
              </a:defRPr>
            </a:lvl9pPr>
          </a:lstStyle>
          <a:p>
            <a:pPr algn="just"/>
            <a:r>
              <a:rPr lang="es-ES" dirty="0">
                <a:solidFill>
                  <a:schemeClr val="accent1"/>
                </a:solidFill>
              </a:rPr>
              <a:t>4. ¿Cuál es el método de preparación del </a:t>
            </a:r>
          </a:p>
          <a:p>
            <a:pPr algn="just"/>
            <a:r>
              <a:rPr lang="es-ES" dirty="0">
                <a:solidFill>
                  <a:schemeClr val="accent1"/>
                </a:solidFill>
              </a:rPr>
              <a:t>COLPOLSOC?</a:t>
            </a:r>
            <a:endParaRPr lang="es-ES" kern="0" dirty="0"/>
          </a:p>
        </p:txBody>
      </p:sp>
      <p:sp>
        <p:nvSpPr>
          <p:cNvPr id="7" name="Marcador de contenido 2"/>
          <p:cNvSpPr>
            <a:spLocks noGrp="1"/>
          </p:cNvSpPr>
          <p:nvPr>
            <p:ph idx="1"/>
          </p:nvPr>
        </p:nvSpPr>
        <p:spPr>
          <a:xfrm>
            <a:off x="323528" y="1268760"/>
            <a:ext cx="8820472" cy="4896544"/>
          </a:xfrm>
        </p:spPr>
        <p:txBody>
          <a:bodyPr>
            <a:normAutofit lnSpcReduction="10000"/>
          </a:bodyPr>
          <a:lstStyle/>
          <a:p>
            <a:pPr marL="304747" indent="-304747" defTabSz="1218987" eaLnBrk="1" fontAlgn="auto" hangingPunct="1">
              <a:spcBef>
                <a:spcPts val="1866"/>
              </a:spcBef>
              <a:spcAft>
                <a:spcPts val="0"/>
              </a:spcAft>
              <a:buClr>
                <a:schemeClr val="accent6">
                  <a:lumMod val="50000"/>
                </a:schemeClr>
              </a:buClr>
              <a:defRPr/>
            </a:pPr>
            <a:r>
              <a:rPr lang="es-ES" sz="2000" b="1" dirty="0">
                <a:latin typeface="+mn-lt"/>
              </a:rPr>
              <a:t>Preparadores funcionarios del CGACE </a:t>
            </a:r>
            <a:r>
              <a:rPr lang="es-ES" sz="2000" dirty="0">
                <a:latin typeface="+mn-lt"/>
              </a:rPr>
              <a:t>de las últimas promociones (OEP 2018)</a:t>
            </a:r>
          </a:p>
          <a:p>
            <a:pPr marL="304747" indent="-304747" defTabSz="1218987" eaLnBrk="1" fontAlgn="auto" hangingPunct="1">
              <a:spcBef>
                <a:spcPts val="1866"/>
              </a:spcBef>
              <a:spcAft>
                <a:spcPts val="0"/>
              </a:spcAft>
              <a:buClr>
                <a:schemeClr val="accent6">
                  <a:lumMod val="50000"/>
                </a:schemeClr>
              </a:buClr>
              <a:defRPr/>
            </a:pPr>
            <a:r>
              <a:rPr lang="es-ES" sz="2000" dirty="0">
                <a:latin typeface="+mn-lt"/>
              </a:rPr>
              <a:t>Clases impartidas a través de </a:t>
            </a:r>
            <a:r>
              <a:rPr lang="es-ES" sz="2000" b="1" dirty="0">
                <a:latin typeface="+mn-lt"/>
              </a:rPr>
              <a:t>Microsoft </a:t>
            </a:r>
            <a:r>
              <a:rPr lang="es-ES" sz="2000" b="1" dirty="0" err="1">
                <a:latin typeface="+mn-lt"/>
              </a:rPr>
              <a:t>Teams</a:t>
            </a:r>
            <a:r>
              <a:rPr lang="es-ES" sz="2000" b="1" dirty="0">
                <a:latin typeface="+mn-lt"/>
              </a:rPr>
              <a:t>. Grupos reducidos</a:t>
            </a:r>
          </a:p>
          <a:p>
            <a:pPr marL="304747" indent="-304747" defTabSz="1218987" eaLnBrk="1" fontAlgn="auto" hangingPunct="1">
              <a:spcBef>
                <a:spcPts val="1866"/>
              </a:spcBef>
              <a:spcAft>
                <a:spcPts val="0"/>
              </a:spcAft>
              <a:buClr>
                <a:schemeClr val="accent6">
                  <a:lumMod val="50000"/>
                </a:schemeClr>
              </a:buClr>
              <a:defRPr/>
            </a:pPr>
            <a:r>
              <a:rPr lang="es-ES" sz="2000" b="1" dirty="0">
                <a:latin typeface="+mn-lt"/>
              </a:rPr>
              <a:t>Plataforma </a:t>
            </a:r>
            <a:r>
              <a:rPr lang="es-ES" sz="2000" b="1" dirty="0" err="1">
                <a:latin typeface="+mn-lt"/>
              </a:rPr>
              <a:t>Teams</a:t>
            </a:r>
            <a:r>
              <a:rPr lang="es-ES" sz="2000" b="1" dirty="0">
                <a:latin typeface="+mn-lt"/>
              </a:rPr>
              <a:t> </a:t>
            </a:r>
            <a:r>
              <a:rPr lang="es-ES" sz="2000" dirty="0">
                <a:latin typeface="+mn-lt"/>
              </a:rPr>
              <a:t>desde la que los alumnos descargan el material y acceden a las clases grabadas y a los anuncios que se publican</a:t>
            </a:r>
          </a:p>
          <a:p>
            <a:pPr marL="304747" indent="-304747" defTabSz="1218987" eaLnBrk="1" fontAlgn="auto" hangingPunct="1">
              <a:spcBef>
                <a:spcPts val="1866"/>
              </a:spcBef>
              <a:spcAft>
                <a:spcPts val="0"/>
              </a:spcAft>
              <a:buClr>
                <a:schemeClr val="accent6">
                  <a:lumMod val="50000"/>
                </a:schemeClr>
              </a:buClr>
              <a:defRPr/>
            </a:pPr>
            <a:r>
              <a:rPr lang="es-ES" sz="2000" b="1" dirty="0">
                <a:latin typeface="+mn-lt"/>
              </a:rPr>
              <a:t>2 horas </a:t>
            </a:r>
            <a:r>
              <a:rPr lang="es-ES" sz="2000" dirty="0">
                <a:latin typeface="+mn-lt"/>
              </a:rPr>
              <a:t>semanales de clase en horario de tarde. </a:t>
            </a:r>
          </a:p>
          <a:p>
            <a:pPr marL="304747" indent="-304747" defTabSz="1218987" eaLnBrk="1" fontAlgn="auto" hangingPunct="1">
              <a:spcBef>
                <a:spcPts val="1866"/>
              </a:spcBef>
              <a:spcAft>
                <a:spcPts val="0"/>
              </a:spcAft>
              <a:buClr>
                <a:schemeClr val="accent6">
                  <a:lumMod val="50000"/>
                </a:schemeClr>
              </a:buClr>
              <a:defRPr/>
            </a:pPr>
            <a:r>
              <a:rPr lang="es-ES" sz="2000" b="1" dirty="0">
                <a:latin typeface="+mn-lt"/>
              </a:rPr>
              <a:t>2 Clases magistrales -1 práctica y una teórica- al mes en sábado</a:t>
            </a:r>
            <a:r>
              <a:rPr lang="es-ES" sz="2000" dirty="0">
                <a:latin typeface="+mn-lt"/>
              </a:rPr>
              <a:t> (10-13 h)</a:t>
            </a:r>
          </a:p>
          <a:p>
            <a:pPr marL="304747" indent="-304747" defTabSz="1218987" eaLnBrk="1" fontAlgn="auto" hangingPunct="1">
              <a:spcBef>
                <a:spcPts val="1866"/>
              </a:spcBef>
              <a:spcAft>
                <a:spcPts val="0"/>
              </a:spcAft>
              <a:buClr>
                <a:schemeClr val="accent6">
                  <a:lumMod val="50000"/>
                </a:schemeClr>
              </a:buClr>
              <a:defRPr/>
            </a:pPr>
            <a:r>
              <a:rPr lang="es-ES" sz="2000" b="1" dirty="0">
                <a:latin typeface="+mn-lt"/>
              </a:rPr>
              <a:t>Simulacros</a:t>
            </a:r>
            <a:r>
              <a:rPr lang="es-ES" sz="2000" dirty="0">
                <a:latin typeface="+mn-lt"/>
              </a:rPr>
              <a:t> </a:t>
            </a:r>
            <a:r>
              <a:rPr lang="es-ES" sz="2000" b="1" dirty="0">
                <a:latin typeface="+mn-lt"/>
              </a:rPr>
              <a:t>regularmente </a:t>
            </a:r>
            <a:r>
              <a:rPr lang="es-ES" sz="2000" dirty="0">
                <a:latin typeface="+mn-lt"/>
              </a:rPr>
              <a:t>1 al mes en fechas próximas al examen y cada 2-3 meses el resto del año.</a:t>
            </a:r>
          </a:p>
          <a:p>
            <a:pPr marL="0" indent="0" defTabSz="1218987" eaLnBrk="1" fontAlgn="auto" hangingPunct="1">
              <a:spcBef>
                <a:spcPts val="1866"/>
              </a:spcBef>
              <a:spcAft>
                <a:spcPts val="0"/>
              </a:spcAft>
              <a:buClr>
                <a:schemeClr val="accent6">
                  <a:lumMod val="50000"/>
                </a:schemeClr>
              </a:buClr>
              <a:buNone/>
              <a:defRPr/>
            </a:pPr>
            <a:endParaRPr lang="es-ES" sz="2000" dirty="0">
              <a:latin typeface="+mn-lt"/>
            </a:endParaRPr>
          </a:p>
        </p:txBody>
      </p:sp>
    </p:spTree>
    <p:extLst>
      <p:ext uri="{BB962C8B-B14F-4D97-AF65-F5344CB8AC3E}">
        <p14:creationId xmlns:p14="http://schemas.microsoft.com/office/powerpoint/2010/main" val="1701080427"/>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2"/>
          <p:cNvSpPr>
            <a:spLocks noGrp="1"/>
          </p:cNvSpPr>
          <p:nvPr>
            <p:ph idx="1"/>
          </p:nvPr>
        </p:nvSpPr>
        <p:spPr>
          <a:xfrm>
            <a:off x="251520" y="764704"/>
            <a:ext cx="8442684" cy="4680520"/>
          </a:xfrm>
        </p:spPr>
        <p:txBody>
          <a:bodyPr>
            <a:noAutofit/>
          </a:bodyPr>
          <a:lstStyle/>
          <a:p>
            <a:pPr marL="304747" indent="-304747" algn="just" defTabSz="1218987" eaLnBrk="1" fontAlgn="auto" hangingPunct="1">
              <a:spcBef>
                <a:spcPts val="1866"/>
              </a:spcBef>
              <a:spcAft>
                <a:spcPts val="0"/>
              </a:spcAft>
              <a:buClr>
                <a:schemeClr val="accent6">
                  <a:lumMod val="50000"/>
                </a:schemeClr>
              </a:buClr>
              <a:defRPr/>
            </a:pPr>
            <a:r>
              <a:rPr lang="es-ES" sz="2150" dirty="0">
                <a:latin typeface="+mn-lt"/>
              </a:rPr>
              <a:t>Todo el </a:t>
            </a:r>
            <a:r>
              <a:rPr lang="es-ES" sz="2150" b="1" dirty="0">
                <a:latin typeface="+mn-lt"/>
              </a:rPr>
              <a:t>material</a:t>
            </a:r>
            <a:r>
              <a:rPr lang="es-ES" sz="2150" dirty="0">
                <a:latin typeface="+mn-lt"/>
              </a:rPr>
              <a:t> ha sido </a:t>
            </a:r>
            <a:r>
              <a:rPr lang="es-ES" sz="2150" b="1" dirty="0">
                <a:latin typeface="+mn-lt"/>
              </a:rPr>
              <a:t>elaborado</a:t>
            </a:r>
            <a:r>
              <a:rPr lang="es-ES" sz="2150" dirty="0">
                <a:latin typeface="+mn-lt"/>
              </a:rPr>
              <a:t> teniendo en cuenta </a:t>
            </a:r>
            <a:r>
              <a:rPr lang="es-ES" sz="2150" b="1" dirty="0">
                <a:latin typeface="+mn-lt"/>
              </a:rPr>
              <a:t>estadísticamente</a:t>
            </a:r>
            <a:r>
              <a:rPr lang="es-ES" sz="2150" dirty="0">
                <a:latin typeface="+mn-lt"/>
              </a:rPr>
              <a:t> que ha sido lo más preguntado en el CGACE a lo largo de la historia</a:t>
            </a:r>
          </a:p>
          <a:p>
            <a:pPr marL="304747" indent="-304747" algn="just" defTabSz="1218987" eaLnBrk="1" fontAlgn="auto" hangingPunct="1">
              <a:spcBef>
                <a:spcPts val="1866"/>
              </a:spcBef>
              <a:spcAft>
                <a:spcPts val="0"/>
              </a:spcAft>
              <a:buClr>
                <a:schemeClr val="accent6">
                  <a:lumMod val="50000"/>
                </a:schemeClr>
              </a:buClr>
              <a:defRPr/>
            </a:pPr>
            <a:r>
              <a:rPr lang="es-ES" sz="2150" b="1" dirty="0">
                <a:latin typeface="+mn-lt"/>
              </a:rPr>
              <a:t>Temario propio y esquemas y guías exclusivas</a:t>
            </a:r>
            <a:r>
              <a:rPr lang="es-ES" sz="2150" dirty="0">
                <a:latin typeface="+mn-lt"/>
              </a:rPr>
              <a:t>, cada preparador se encarga de su especialidad</a:t>
            </a:r>
          </a:p>
          <a:p>
            <a:pPr marL="304747" indent="-304747" algn="just" defTabSz="1218987" eaLnBrk="1" fontAlgn="auto" hangingPunct="1">
              <a:spcBef>
                <a:spcPts val="1866"/>
              </a:spcBef>
              <a:spcAft>
                <a:spcPts val="0"/>
              </a:spcAft>
              <a:buClr>
                <a:schemeClr val="accent6">
                  <a:lumMod val="50000"/>
                </a:schemeClr>
              </a:buClr>
              <a:defRPr/>
            </a:pPr>
            <a:r>
              <a:rPr lang="es-ES" sz="2150" b="1" dirty="0">
                <a:latin typeface="+mn-lt"/>
              </a:rPr>
              <a:t>Actualización legislativa </a:t>
            </a:r>
            <a:r>
              <a:rPr lang="es-ES" sz="2150" dirty="0">
                <a:latin typeface="+mn-lt"/>
              </a:rPr>
              <a:t>permanente de todo el temario, con envío de los cambios a los alumnos</a:t>
            </a:r>
          </a:p>
          <a:p>
            <a:pPr marL="304747" indent="-304747" algn="just" defTabSz="1218987" eaLnBrk="1" fontAlgn="auto" hangingPunct="1">
              <a:spcBef>
                <a:spcPts val="1866"/>
              </a:spcBef>
              <a:spcAft>
                <a:spcPts val="0"/>
              </a:spcAft>
              <a:buClr>
                <a:schemeClr val="accent6">
                  <a:lumMod val="50000"/>
                </a:schemeClr>
              </a:buClr>
              <a:defRPr/>
            </a:pPr>
            <a:r>
              <a:rPr lang="es-ES" sz="2150" b="1" dirty="0">
                <a:latin typeface="+mn-lt"/>
              </a:rPr>
              <a:t>Casos prácticos</a:t>
            </a:r>
            <a:r>
              <a:rPr lang="es-ES" sz="2150" dirty="0">
                <a:latin typeface="+mn-lt"/>
              </a:rPr>
              <a:t> que se suben en 3 versiones, </a:t>
            </a:r>
            <a:r>
              <a:rPr lang="es-ES" sz="2150" b="1" dirty="0">
                <a:latin typeface="+mn-lt"/>
              </a:rPr>
              <a:t>en blanco, con instrucciones y resueltos </a:t>
            </a:r>
            <a:r>
              <a:rPr lang="es-ES" sz="2150" dirty="0">
                <a:latin typeface="+mn-lt"/>
              </a:rPr>
              <a:t>a </a:t>
            </a:r>
            <a:r>
              <a:rPr lang="es-ES" sz="2150" dirty="0" err="1">
                <a:latin typeface="+mn-lt"/>
              </a:rPr>
              <a:t>Teams</a:t>
            </a:r>
            <a:endParaRPr lang="es-ES" sz="2150" dirty="0">
              <a:latin typeface="+mn-lt"/>
            </a:endParaRPr>
          </a:p>
          <a:p>
            <a:pPr marL="304747" indent="-304747" algn="just" defTabSz="1218987" eaLnBrk="1" fontAlgn="auto" hangingPunct="1">
              <a:spcBef>
                <a:spcPts val="1866"/>
              </a:spcBef>
              <a:spcAft>
                <a:spcPts val="0"/>
              </a:spcAft>
              <a:buClr>
                <a:schemeClr val="accent6">
                  <a:lumMod val="50000"/>
                </a:schemeClr>
              </a:buClr>
              <a:defRPr/>
            </a:pPr>
            <a:r>
              <a:rPr lang="es-ES" sz="2150" b="1" dirty="0">
                <a:latin typeface="+mn-lt"/>
              </a:rPr>
              <a:t>Magistrales</a:t>
            </a:r>
            <a:r>
              <a:rPr lang="es-ES" sz="2150" dirty="0">
                <a:latin typeface="+mn-lt"/>
              </a:rPr>
              <a:t> de carácter teórico y práctico, con </a:t>
            </a:r>
            <a:r>
              <a:rPr lang="es-ES" sz="2150" dirty="0" err="1">
                <a:latin typeface="+mn-lt"/>
              </a:rPr>
              <a:t>power</a:t>
            </a:r>
            <a:r>
              <a:rPr lang="es-ES" sz="2150" dirty="0">
                <a:latin typeface="+mn-lt"/>
              </a:rPr>
              <a:t> </a:t>
            </a:r>
            <a:r>
              <a:rPr lang="es-ES" sz="2150" dirty="0" err="1">
                <a:latin typeface="+mn-lt"/>
              </a:rPr>
              <a:t>points</a:t>
            </a:r>
            <a:r>
              <a:rPr lang="es-ES" sz="2150" dirty="0">
                <a:latin typeface="+mn-lt"/>
              </a:rPr>
              <a:t> y casos resueltos descargables</a:t>
            </a:r>
          </a:p>
          <a:p>
            <a:pPr marL="304747" indent="-304747" algn="just" defTabSz="1218987" eaLnBrk="1" fontAlgn="auto" hangingPunct="1">
              <a:spcBef>
                <a:spcPts val="1866"/>
              </a:spcBef>
              <a:spcAft>
                <a:spcPts val="0"/>
              </a:spcAft>
              <a:buClr>
                <a:schemeClr val="accent6">
                  <a:lumMod val="50000"/>
                </a:schemeClr>
              </a:buClr>
              <a:defRPr/>
            </a:pPr>
            <a:r>
              <a:rPr lang="es-ES" sz="2150" b="1" dirty="0">
                <a:latin typeface="+mn-lt"/>
              </a:rPr>
              <a:t>Simulacros dobles</a:t>
            </a:r>
            <a:r>
              <a:rPr lang="es-ES" sz="2150" dirty="0">
                <a:latin typeface="+mn-lt"/>
              </a:rPr>
              <a:t>, tanto tipo test como caso práctico</a:t>
            </a:r>
          </a:p>
        </p:txBody>
      </p:sp>
      <p:sp>
        <p:nvSpPr>
          <p:cNvPr id="2" name="Título 1">
            <a:extLst>
              <a:ext uri="{FF2B5EF4-FFF2-40B4-BE49-F238E27FC236}">
                <a16:creationId xmlns:a16="http://schemas.microsoft.com/office/drawing/2014/main" id="{4B123F94-2ADE-7BFB-0A12-887BD0A7316E}"/>
              </a:ext>
            </a:extLst>
          </p:cNvPr>
          <p:cNvSpPr txBox="1">
            <a:spLocks/>
          </p:cNvSpPr>
          <p:nvPr/>
        </p:nvSpPr>
        <p:spPr bwMode="auto">
          <a:xfrm>
            <a:off x="251520" y="-179010"/>
            <a:ext cx="8442684" cy="1316833"/>
          </a:xfrm>
          <a:prstGeom prst="rect">
            <a:avLst/>
          </a:prstGeom>
          <a:noFill/>
          <a:ln w="9525" algn="ctr">
            <a:noFill/>
            <a:miter lim="800000"/>
            <a:headEnd/>
            <a:tailEnd/>
          </a:ln>
        </p:spPr>
        <p:txBody>
          <a:bodyPr vert="horz" wrap="none" lIns="91440" tIns="45720" rIns="91440" bIns="45720" numCol="1" anchor="ctr" anchorCtr="0" compatLnSpc="1">
            <a:prstTxWarp prst="textNoShape">
              <a:avLst/>
            </a:prstTxWarp>
          </a:bodyPr>
          <a:lstStyle>
            <a:lvl1pPr algn="l" rtl="0" eaLnBrk="0" fontAlgn="base" hangingPunct="0">
              <a:spcBef>
                <a:spcPct val="0"/>
              </a:spcBef>
              <a:spcAft>
                <a:spcPct val="0"/>
              </a:spcAft>
              <a:defRPr sz="2800" b="1">
                <a:solidFill>
                  <a:schemeClr val="bg1"/>
                </a:solidFill>
                <a:latin typeface="+mn-lt"/>
                <a:ea typeface="+mj-ea"/>
                <a:cs typeface="+mj-cs"/>
              </a:defRPr>
            </a:lvl1pPr>
            <a:lvl2pPr algn="l" rtl="0" eaLnBrk="0" fontAlgn="base" hangingPunct="0">
              <a:spcBef>
                <a:spcPct val="0"/>
              </a:spcBef>
              <a:spcAft>
                <a:spcPct val="0"/>
              </a:spcAft>
              <a:defRPr sz="2400" b="1">
                <a:solidFill>
                  <a:schemeClr val="bg1"/>
                </a:solidFill>
                <a:latin typeface="Arial" charset="0"/>
              </a:defRPr>
            </a:lvl2pPr>
            <a:lvl3pPr algn="l" rtl="0" eaLnBrk="0" fontAlgn="base" hangingPunct="0">
              <a:spcBef>
                <a:spcPct val="0"/>
              </a:spcBef>
              <a:spcAft>
                <a:spcPct val="0"/>
              </a:spcAft>
              <a:defRPr sz="2400" b="1">
                <a:solidFill>
                  <a:schemeClr val="bg1"/>
                </a:solidFill>
                <a:latin typeface="Arial" charset="0"/>
              </a:defRPr>
            </a:lvl3pPr>
            <a:lvl4pPr algn="l" rtl="0" eaLnBrk="0" fontAlgn="base" hangingPunct="0">
              <a:spcBef>
                <a:spcPct val="0"/>
              </a:spcBef>
              <a:spcAft>
                <a:spcPct val="0"/>
              </a:spcAft>
              <a:defRPr sz="2400" b="1">
                <a:solidFill>
                  <a:schemeClr val="bg1"/>
                </a:solidFill>
                <a:latin typeface="Arial" charset="0"/>
              </a:defRPr>
            </a:lvl4pPr>
            <a:lvl5pPr algn="l" rtl="0" eaLnBrk="0" fontAlgn="base" hangingPunct="0">
              <a:spcBef>
                <a:spcPct val="0"/>
              </a:spcBef>
              <a:spcAft>
                <a:spcPct val="0"/>
              </a:spcAft>
              <a:defRPr sz="2400" b="1">
                <a:solidFill>
                  <a:schemeClr val="bg1"/>
                </a:solidFill>
                <a:latin typeface="Arial" charset="0"/>
              </a:defRPr>
            </a:lvl5pPr>
            <a:lvl6pPr marL="457200" algn="l" rtl="0" fontAlgn="base">
              <a:spcBef>
                <a:spcPct val="0"/>
              </a:spcBef>
              <a:spcAft>
                <a:spcPct val="0"/>
              </a:spcAft>
              <a:defRPr sz="2400" b="1">
                <a:solidFill>
                  <a:schemeClr val="bg1"/>
                </a:solidFill>
                <a:latin typeface="Arial" charset="0"/>
              </a:defRPr>
            </a:lvl6pPr>
            <a:lvl7pPr marL="914400" algn="l" rtl="0" fontAlgn="base">
              <a:spcBef>
                <a:spcPct val="0"/>
              </a:spcBef>
              <a:spcAft>
                <a:spcPct val="0"/>
              </a:spcAft>
              <a:defRPr sz="2400" b="1">
                <a:solidFill>
                  <a:schemeClr val="bg1"/>
                </a:solidFill>
                <a:latin typeface="Arial" charset="0"/>
              </a:defRPr>
            </a:lvl7pPr>
            <a:lvl8pPr marL="1371600" algn="l" rtl="0" fontAlgn="base">
              <a:spcBef>
                <a:spcPct val="0"/>
              </a:spcBef>
              <a:spcAft>
                <a:spcPct val="0"/>
              </a:spcAft>
              <a:defRPr sz="2400" b="1">
                <a:solidFill>
                  <a:schemeClr val="bg1"/>
                </a:solidFill>
                <a:latin typeface="Arial" charset="0"/>
              </a:defRPr>
            </a:lvl8pPr>
            <a:lvl9pPr marL="1828800" algn="l" rtl="0" fontAlgn="base">
              <a:spcBef>
                <a:spcPct val="0"/>
              </a:spcBef>
              <a:spcAft>
                <a:spcPct val="0"/>
              </a:spcAft>
              <a:defRPr sz="2400" b="1">
                <a:solidFill>
                  <a:schemeClr val="bg1"/>
                </a:solidFill>
                <a:latin typeface="Arial" charset="0"/>
              </a:defRPr>
            </a:lvl9pPr>
          </a:lstStyle>
          <a:p>
            <a:pPr algn="just"/>
            <a:r>
              <a:rPr lang="es-ES" sz="3600" dirty="0">
                <a:solidFill>
                  <a:schemeClr val="accent1"/>
                </a:solidFill>
              </a:rPr>
              <a:t>5. </a:t>
            </a:r>
            <a:r>
              <a:rPr lang="es-ES" sz="4000" dirty="0">
                <a:solidFill>
                  <a:schemeClr val="accent1"/>
                </a:solidFill>
              </a:rPr>
              <a:t>El material del COLPOLSOC</a:t>
            </a:r>
            <a:endParaRPr lang="es-ES" sz="3600" kern="0" dirty="0"/>
          </a:p>
        </p:txBody>
      </p:sp>
    </p:spTree>
    <p:extLst>
      <p:ext uri="{BB962C8B-B14F-4D97-AF65-F5344CB8AC3E}">
        <p14:creationId xmlns:p14="http://schemas.microsoft.com/office/powerpoint/2010/main" val="3627373405"/>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2"/>
          <p:cNvSpPr>
            <a:spLocks noGrp="1"/>
          </p:cNvSpPr>
          <p:nvPr>
            <p:ph idx="1"/>
          </p:nvPr>
        </p:nvSpPr>
        <p:spPr>
          <a:xfrm>
            <a:off x="336661" y="2121699"/>
            <a:ext cx="8648921" cy="4752528"/>
          </a:xfrm>
        </p:spPr>
        <p:txBody>
          <a:bodyPr>
            <a:normAutofit/>
          </a:bodyPr>
          <a:lstStyle/>
          <a:p>
            <a:pPr marL="304747" indent="-304747" algn="just" defTabSz="1218987" eaLnBrk="1" fontAlgn="auto" hangingPunct="1">
              <a:spcBef>
                <a:spcPts val="1866"/>
              </a:spcBef>
              <a:spcAft>
                <a:spcPts val="0"/>
              </a:spcAft>
              <a:buClr>
                <a:schemeClr val="accent6">
                  <a:lumMod val="50000"/>
                </a:schemeClr>
              </a:buClr>
              <a:defRPr/>
            </a:pPr>
            <a:r>
              <a:rPr lang="es-ES" dirty="0">
                <a:latin typeface="+mn-lt"/>
              </a:rPr>
              <a:t>Ver las clases semanales, tanto asistiendo a ellas los miércoles de 18 a 20 como viéndolas online en </a:t>
            </a:r>
            <a:r>
              <a:rPr lang="es-ES" dirty="0" err="1">
                <a:latin typeface="+mn-lt"/>
              </a:rPr>
              <a:t>Teams</a:t>
            </a:r>
            <a:endParaRPr lang="es-ES" dirty="0">
              <a:latin typeface="+mn-lt"/>
            </a:endParaRPr>
          </a:p>
          <a:p>
            <a:pPr marL="304747" indent="-304747" algn="just" defTabSz="1218987" eaLnBrk="1" fontAlgn="auto" hangingPunct="1">
              <a:spcBef>
                <a:spcPts val="1866"/>
              </a:spcBef>
              <a:spcAft>
                <a:spcPts val="0"/>
              </a:spcAft>
              <a:buClr>
                <a:schemeClr val="accent6">
                  <a:lumMod val="50000"/>
                </a:schemeClr>
              </a:buClr>
              <a:defRPr/>
            </a:pPr>
            <a:r>
              <a:rPr lang="es-ES" dirty="0">
                <a:latin typeface="+mn-lt"/>
              </a:rPr>
              <a:t>Realizar semanalmente los test y casos prácticos propuestos</a:t>
            </a:r>
            <a:endParaRPr lang="es-ES" altLang="en-US" sz="2400" dirty="0">
              <a:latin typeface="+mn-lt"/>
            </a:endParaRPr>
          </a:p>
          <a:p>
            <a:pPr eaLnBrk="1" hangingPunct="1">
              <a:lnSpc>
                <a:spcPct val="95000"/>
              </a:lnSpc>
            </a:pPr>
            <a:r>
              <a:rPr lang="es-ES" altLang="en-US" sz="2400" dirty="0">
                <a:latin typeface="+mn-lt"/>
              </a:rPr>
              <a:t>Posibilidad de presentarse al Cuerpo de Gestión de las CCAA</a:t>
            </a:r>
            <a:endParaRPr lang="es-ES" altLang="en-US" sz="2400" dirty="0"/>
          </a:p>
          <a:p>
            <a:pPr eaLnBrk="1" hangingPunct="1">
              <a:lnSpc>
                <a:spcPct val="95000"/>
              </a:lnSpc>
            </a:pPr>
            <a:r>
              <a:rPr lang="es-ES" altLang="en-US" sz="2400" dirty="0">
                <a:latin typeface="+mn-lt"/>
              </a:rPr>
              <a:t>Convocatorias masivas como va a ser el caso de la OEP de 2023 con 1200 plazas, mayor facilidad de aprobar a la primera.</a:t>
            </a:r>
          </a:p>
        </p:txBody>
      </p:sp>
      <p:sp>
        <p:nvSpPr>
          <p:cNvPr id="2" name="Título 1">
            <a:extLst>
              <a:ext uri="{FF2B5EF4-FFF2-40B4-BE49-F238E27FC236}">
                <a16:creationId xmlns:a16="http://schemas.microsoft.com/office/drawing/2014/main" id="{4B123F94-2ADE-7BFB-0A12-887BD0A7316E}"/>
              </a:ext>
            </a:extLst>
          </p:cNvPr>
          <p:cNvSpPr txBox="1">
            <a:spLocks/>
          </p:cNvSpPr>
          <p:nvPr/>
        </p:nvSpPr>
        <p:spPr bwMode="auto">
          <a:xfrm>
            <a:off x="439780" y="-120081"/>
            <a:ext cx="8442684" cy="1316833"/>
          </a:xfrm>
          <a:prstGeom prst="rect">
            <a:avLst/>
          </a:prstGeom>
          <a:noFill/>
          <a:ln w="9525" algn="ctr">
            <a:noFill/>
            <a:miter lim="800000"/>
            <a:headEnd/>
            <a:tailEnd/>
          </a:ln>
        </p:spPr>
        <p:txBody>
          <a:bodyPr vert="horz" wrap="none" lIns="91440" tIns="45720" rIns="91440" bIns="45720" numCol="1" anchor="ctr" anchorCtr="0" compatLnSpc="1">
            <a:prstTxWarp prst="textNoShape">
              <a:avLst/>
            </a:prstTxWarp>
          </a:bodyPr>
          <a:lstStyle>
            <a:lvl1pPr algn="l" rtl="0" eaLnBrk="0" fontAlgn="base" hangingPunct="0">
              <a:spcBef>
                <a:spcPct val="0"/>
              </a:spcBef>
              <a:spcAft>
                <a:spcPct val="0"/>
              </a:spcAft>
              <a:defRPr sz="2800" b="1">
                <a:solidFill>
                  <a:schemeClr val="bg1"/>
                </a:solidFill>
                <a:latin typeface="+mn-lt"/>
                <a:ea typeface="+mj-ea"/>
                <a:cs typeface="+mj-cs"/>
              </a:defRPr>
            </a:lvl1pPr>
            <a:lvl2pPr algn="l" rtl="0" eaLnBrk="0" fontAlgn="base" hangingPunct="0">
              <a:spcBef>
                <a:spcPct val="0"/>
              </a:spcBef>
              <a:spcAft>
                <a:spcPct val="0"/>
              </a:spcAft>
              <a:defRPr sz="2400" b="1">
                <a:solidFill>
                  <a:schemeClr val="bg1"/>
                </a:solidFill>
                <a:latin typeface="Arial" charset="0"/>
              </a:defRPr>
            </a:lvl2pPr>
            <a:lvl3pPr algn="l" rtl="0" eaLnBrk="0" fontAlgn="base" hangingPunct="0">
              <a:spcBef>
                <a:spcPct val="0"/>
              </a:spcBef>
              <a:spcAft>
                <a:spcPct val="0"/>
              </a:spcAft>
              <a:defRPr sz="2400" b="1">
                <a:solidFill>
                  <a:schemeClr val="bg1"/>
                </a:solidFill>
                <a:latin typeface="Arial" charset="0"/>
              </a:defRPr>
            </a:lvl3pPr>
            <a:lvl4pPr algn="l" rtl="0" eaLnBrk="0" fontAlgn="base" hangingPunct="0">
              <a:spcBef>
                <a:spcPct val="0"/>
              </a:spcBef>
              <a:spcAft>
                <a:spcPct val="0"/>
              </a:spcAft>
              <a:defRPr sz="2400" b="1">
                <a:solidFill>
                  <a:schemeClr val="bg1"/>
                </a:solidFill>
                <a:latin typeface="Arial" charset="0"/>
              </a:defRPr>
            </a:lvl4pPr>
            <a:lvl5pPr algn="l" rtl="0" eaLnBrk="0" fontAlgn="base" hangingPunct="0">
              <a:spcBef>
                <a:spcPct val="0"/>
              </a:spcBef>
              <a:spcAft>
                <a:spcPct val="0"/>
              </a:spcAft>
              <a:defRPr sz="2400" b="1">
                <a:solidFill>
                  <a:schemeClr val="bg1"/>
                </a:solidFill>
                <a:latin typeface="Arial" charset="0"/>
              </a:defRPr>
            </a:lvl5pPr>
            <a:lvl6pPr marL="457200" algn="l" rtl="0" fontAlgn="base">
              <a:spcBef>
                <a:spcPct val="0"/>
              </a:spcBef>
              <a:spcAft>
                <a:spcPct val="0"/>
              </a:spcAft>
              <a:defRPr sz="2400" b="1">
                <a:solidFill>
                  <a:schemeClr val="bg1"/>
                </a:solidFill>
                <a:latin typeface="Arial" charset="0"/>
              </a:defRPr>
            </a:lvl6pPr>
            <a:lvl7pPr marL="914400" algn="l" rtl="0" fontAlgn="base">
              <a:spcBef>
                <a:spcPct val="0"/>
              </a:spcBef>
              <a:spcAft>
                <a:spcPct val="0"/>
              </a:spcAft>
              <a:defRPr sz="2400" b="1">
                <a:solidFill>
                  <a:schemeClr val="bg1"/>
                </a:solidFill>
                <a:latin typeface="Arial" charset="0"/>
              </a:defRPr>
            </a:lvl7pPr>
            <a:lvl8pPr marL="1371600" algn="l" rtl="0" fontAlgn="base">
              <a:spcBef>
                <a:spcPct val="0"/>
              </a:spcBef>
              <a:spcAft>
                <a:spcPct val="0"/>
              </a:spcAft>
              <a:defRPr sz="2400" b="1">
                <a:solidFill>
                  <a:schemeClr val="bg1"/>
                </a:solidFill>
                <a:latin typeface="Arial" charset="0"/>
              </a:defRPr>
            </a:lvl8pPr>
            <a:lvl9pPr marL="1828800" algn="l" rtl="0" fontAlgn="base">
              <a:spcBef>
                <a:spcPct val="0"/>
              </a:spcBef>
              <a:spcAft>
                <a:spcPct val="0"/>
              </a:spcAft>
              <a:defRPr sz="2400" b="1">
                <a:solidFill>
                  <a:schemeClr val="bg1"/>
                </a:solidFill>
                <a:latin typeface="Arial" charset="0"/>
              </a:defRPr>
            </a:lvl9pPr>
          </a:lstStyle>
          <a:p>
            <a:pPr algn="just"/>
            <a:r>
              <a:rPr lang="es-ES" sz="4400" dirty="0">
                <a:solidFill>
                  <a:schemeClr val="accent1"/>
                </a:solidFill>
              </a:rPr>
              <a:t>La tarea del opositor</a:t>
            </a:r>
            <a:endParaRPr lang="es-ES" sz="4400" kern="0" dirty="0"/>
          </a:p>
        </p:txBody>
      </p:sp>
      <p:graphicFrame>
        <p:nvGraphicFramePr>
          <p:cNvPr id="9" name="Tabla 8"/>
          <p:cNvGraphicFramePr>
            <a:graphicFrameLocks noGrp="1"/>
          </p:cNvGraphicFramePr>
          <p:nvPr>
            <p:extLst>
              <p:ext uri="{D42A27DB-BD31-4B8C-83A1-F6EECF244321}">
                <p14:modId xmlns:p14="http://schemas.microsoft.com/office/powerpoint/2010/main" val="3934475822"/>
              </p:ext>
            </p:extLst>
          </p:nvPr>
        </p:nvGraphicFramePr>
        <p:xfrm>
          <a:off x="684212" y="1196752"/>
          <a:ext cx="7775575" cy="736600"/>
        </p:xfrm>
        <a:graphic>
          <a:graphicData uri="http://schemas.openxmlformats.org/drawingml/2006/table">
            <a:tbl>
              <a:tblPr firstRow="1" bandRow="1">
                <a:tableStyleId>{3B4B98B0-60AC-42C2-AFA5-B58CD77FA1E5}</a:tableStyleId>
              </a:tblPr>
              <a:tblGrid>
                <a:gridCol w="4062269">
                  <a:extLst>
                    <a:ext uri="{9D8B030D-6E8A-4147-A177-3AD203B41FA5}">
                      <a16:colId xmlns:a16="http://schemas.microsoft.com/office/drawing/2014/main" val="20000"/>
                    </a:ext>
                  </a:extLst>
                </a:gridCol>
                <a:gridCol w="3713306">
                  <a:extLst>
                    <a:ext uri="{9D8B030D-6E8A-4147-A177-3AD203B41FA5}">
                      <a16:colId xmlns:a16="http://schemas.microsoft.com/office/drawing/2014/main" val="20001"/>
                    </a:ext>
                  </a:extLst>
                </a:gridCol>
              </a:tblGrid>
              <a:tr h="298634">
                <a:tc>
                  <a:txBody>
                    <a:bodyPr/>
                    <a:lstStyle/>
                    <a:p>
                      <a:r>
                        <a:rPr lang="es-ES" dirty="0"/>
                        <a:t>Trabajadores/as</a:t>
                      </a:r>
                    </a:p>
                  </a:txBody>
                  <a:tcPr marL="91425" marR="91425"/>
                </a:tc>
                <a:tc>
                  <a:txBody>
                    <a:bodyPr/>
                    <a:lstStyle/>
                    <a:p>
                      <a:r>
                        <a:rPr lang="es-ES" dirty="0"/>
                        <a:t>Estudiantes</a:t>
                      </a:r>
                    </a:p>
                  </a:txBody>
                  <a:tcPr marL="91425" marR="91425"/>
                </a:tc>
                <a:extLst>
                  <a:ext uri="{0D108BD9-81ED-4DB2-BD59-A6C34878D82A}">
                    <a16:rowId xmlns:a16="http://schemas.microsoft.com/office/drawing/2014/main" val="10000"/>
                  </a:ext>
                </a:extLst>
              </a:tr>
              <a:tr h="370840">
                <a:tc>
                  <a:txBody>
                    <a:bodyPr/>
                    <a:lstStyle/>
                    <a:p>
                      <a:r>
                        <a:rPr lang="es-ES" dirty="0"/>
                        <a:t>3-4 horas diarias</a:t>
                      </a:r>
                    </a:p>
                  </a:txBody>
                  <a:tcPr marL="91425" marR="91425"/>
                </a:tc>
                <a:tc>
                  <a:txBody>
                    <a:bodyPr/>
                    <a:lstStyle/>
                    <a:p>
                      <a:r>
                        <a:rPr lang="es-ES" dirty="0"/>
                        <a:t>8-9</a:t>
                      </a:r>
                      <a:r>
                        <a:rPr lang="es-ES" baseline="0" dirty="0"/>
                        <a:t> horas diarias</a:t>
                      </a:r>
                      <a:endParaRPr lang="es-ES" dirty="0"/>
                    </a:p>
                  </a:txBody>
                  <a:tcPr marL="91425" marR="91425"/>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72381970"/>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bwMode="auto">
          <a:xfrm>
            <a:off x="174593" y="0"/>
            <a:ext cx="8428700" cy="1916832"/>
          </a:xfrm>
          <a:prstGeom prst="rect">
            <a:avLst/>
          </a:prstGeom>
          <a:noFill/>
          <a:ln w="9525" algn="ctr">
            <a:noFill/>
            <a:miter lim="800000"/>
            <a:headEnd/>
            <a:tailEnd/>
          </a:ln>
        </p:spPr>
        <p:txBody>
          <a:bodyPr vert="horz" wrap="none" lIns="91440" tIns="45720" rIns="91440" bIns="45720" numCol="1" anchor="ctr" anchorCtr="0" compatLnSpc="1">
            <a:prstTxWarp prst="textNoShape">
              <a:avLst/>
            </a:prstTxWarp>
          </a:bodyPr>
          <a:lstStyle>
            <a:lvl1pPr algn="l" rtl="0" eaLnBrk="0" fontAlgn="base" hangingPunct="0">
              <a:spcBef>
                <a:spcPct val="0"/>
              </a:spcBef>
              <a:spcAft>
                <a:spcPct val="0"/>
              </a:spcAft>
              <a:defRPr sz="2800" b="1">
                <a:solidFill>
                  <a:schemeClr val="bg1"/>
                </a:solidFill>
                <a:latin typeface="+mn-lt"/>
                <a:ea typeface="+mj-ea"/>
                <a:cs typeface="+mj-cs"/>
              </a:defRPr>
            </a:lvl1pPr>
            <a:lvl2pPr algn="l" rtl="0" eaLnBrk="0" fontAlgn="base" hangingPunct="0">
              <a:spcBef>
                <a:spcPct val="0"/>
              </a:spcBef>
              <a:spcAft>
                <a:spcPct val="0"/>
              </a:spcAft>
              <a:defRPr sz="2400" b="1">
                <a:solidFill>
                  <a:schemeClr val="bg1"/>
                </a:solidFill>
                <a:latin typeface="Arial" charset="0"/>
              </a:defRPr>
            </a:lvl2pPr>
            <a:lvl3pPr algn="l" rtl="0" eaLnBrk="0" fontAlgn="base" hangingPunct="0">
              <a:spcBef>
                <a:spcPct val="0"/>
              </a:spcBef>
              <a:spcAft>
                <a:spcPct val="0"/>
              </a:spcAft>
              <a:defRPr sz="2400" b="1">
                <a:solidFill>
                  <a:schemeClr val="bg1"/>
                </a:solidFill>
                <a:latin typeface="Arial" charset="0"/>
              </a:defRPr>
            </a:lvl3pPr>
            <a:lvl4pPr algn="l" rtl="0" eaLnBrk="0" fontAlgn="base" hangingPunct="0">
              <a:spcBef>
                <a:spcPct val="0"/>
              </a:spcBef>
              <a:spcAft>
                <a:spcPct val="0"/>
              </a:spcAft>
              <a:defRPr sz="2400" b="1">
                <a:solidFill>
                  <a:schemeClr val="bg1"/>
                </a:solidFill>
                <a:latin typeface="Arial" charset="0"/>
              </a:defRPr>
            </a:lvl4pPr>
            <a:lvl5pPr algn="l" rtl="0" eaLnBrk="0" fontAlgn="base" hangingPunct="0">
              <a:spcBef>
                <a:spcPct val="0"/>
              </a:spcBef>
              <a:spcAft>
                <a:spcPct val="0"/>
              </a:spcAft>
              <a:defRPr sz="2400" b="1">
                <a:solidFill>
                  <a:schemeClr val="bg1"/>
                </a:solidFill>
                <a:latin typeface="Arial" charset="0"/>
              </a:defRPr>
            </a:lvl5pPr>
            <a:lvl6pPr marL="457200" algn="l" rtl="0" fontAlgn="base">
              <a:spcBef>
                <a:spcPct val="0"/>
              </a:spcBef>
              <a:spcAft>
                <a:spcPct val="0"/>
              </a:spcAft>
              <a:defRPr sz="2400" b="1">
                <a:solidFill>
                  <a:schemeClr val="bg1"/>
                </a:solidFill>
                <a:latin typeface="Arial" charset="0"/>
              </a:defRPr>
            </a:lvl6pPr>
            <a:lvl7pPr marL="914400" algn="l" rtl="0" fontAlgn="base">
              <a:spcBef>
                <a:spcPct val="0"/>
              </a:spcBef>
              <a:spcAft>
                <a:spcPct val="0"/>
              </a:spcAft>
              <a:defRPr sz="2400" b="1">
                <a:solidFill>
                  <a:schemeClr val="bg1"/>
                </a:solidFill>
                <a:latin typeface="Arial" charset="0"/>
              </a:defRPr>
            </a:lvl7pPr>
            <a:lvl8pPr marL="1371600" algn="l" rtl="0" fontAlgn="base">
              <a:spcBef>
                <a:spcPct val="0"/>
              </a:spcBef>
              <a:spcAft>
                <a:spcPct val="0"/>
              </a:spcAft>
              <a:defRPr sz="2400" b="1">
                <a:solidFill>
                  <a:schemeClr val="bg1"/>
                </a:solidFill>
                <a:latin typeface="Arial" charset="0"/>
              </a:defRPr>
            </a:lvl8pPr>
            <a:lvl9pPr marL="1828800" algn="l" rtl="0" fontAlgn="base">
              <a:spcBef>
                <a:spcPct val="0"/>
              </a:spcBef>
              <a:spcAft>
                <a:spcPct val="0"/>
              </a:spcAft>
              <a:defRPr sz="2400" b="1">
                <a:solidFill>
                  <a:schemeClr val="bg1"/>
                </a:solidFill>
                <a:latin typeface="Arial" charset="0"/>
              </a:defRPr>
            </a:lvl9pPr>
          </a:lstStyle>
          <a:p>
            <a:pPr algn="just"/>
            <a:r>
              <a:rPr lang="es-ES" sz="3200" dirty="0">
                <a:solidFill>
                  <a:schemeClr val="accent1"/>
                </a:solidFill>
              </a:rPr>
              <a:t>6. La promoción interna. Oportunidades</a:t>
            </a:r>
          </a:p>
          <a:p>
            <a:pPr algn="just"/>
            <a:r>
              <a:rPr lang="es-ES" sz="3200" dirty="0">
                <a:solidFill>
                  <a:schemeClr val="accent1"/>
                </a:solidFill>
              </a:rPr>
              <a:t>que abre la preparación al CGACE</a:t>
            </a:r>
          </a:p>
        </p:txBody>
      </p:sp>
      <p:sp>
        <p:nvSpPr>
          <p:cNvPr id="9" name="Marcador de contenido 2">
            <a:extLst>
              <a:ext uri="{FF2B5EF4-FFF2-40B4-BE49-F238E27FC236}">
                <a16:creationId xmlns:a16="http://schemas.microsoft.com/office/drawing/2014/main" id="{26CE0D12-D1FC-471B-AE19-1E6FD0E2500C}"/>
              </a:ext>
            </a:extLst>
          </p:cNvPr>
          <p:cNvSpPr>
            <a:spLocks noGrp="1"/>
          </p:cNvSpPr>
          <p:nvPr>
            <p:ph idx="1"/>
          </p:nvPr>
        </p:nvSpPr>
        <p:spPr>
          <a:xfrm>
            <a:off x="426113" y="1412776"/>
            <a:ext cx="8177180" cy="4680520"/>
          </a:xfrm>
        </p:spPr>
        <p:txBody>
          <a:bodyPr/>
          <a:lstStyle/>
          <a:p>
            <a:pPr marL="0" indent="0">
              <a:buNone/>
            </a:pPr>
            <a:endParaRPr lang="es-ES" sz="1800" dirty="0"/>
          </a:p>
          <a:p>
            <a:r>
              <a:rPr lang="es-ES" sz="1800" b="1" dirty="0"/>
              <a:t>Promoción interna al Cuerpo de Administradores Civiles del Estado. A1 </a:t>
            </a:r>
            <a:r>
              <a:rPr lang="es-ES" sz="1800" dirty="0">
                <a:latin typeface="+mn-lt"/>
              </a:rPr>
              <a:t>(OPE 2020):</a:t>
            </a:r>
          </a:p>
          <a:p>
            <a:pPr marL="0" indent="0">
              <a:buNone/>
            </a:pPr>
            <a:r>
              <a:rPr lang="es-ES" sz="1800" dirty="0">
                <a:hlinkClick r:id="rId2"/>
              </a:rPr>
              <a:t>https://www.boe.es/boe/dias/2022/01/11/pdfs/BOE-A-2022-405.pdf</a:t>
            </a:r>
            <a:endParaRPr lang="es-ES" sz="1800" dirty="0"/>
          </a:p>
          <a:p>
            <a:pPr marL="0" indent="0">
              <a:buNone/>
            </a:pPr>
            <a:endParaRPr lang="es-ES" sz="1800" dirty="0"/>
          </a:p>
          <a:p>
            <a:r>
              <a:rPr lang="es-ES" sz="1800" b="1" dirty="0"/>
              <a:t>Escala Técnica de Gestión de Organismos Autónomos. A1 </a:t>
            </a:r>
            <a:r>
              <a:rPr lang="es-ES" sz="1800" dirty="0">
                <a:latin typeface="+mn-lt"/>
              </a:rPr>
              <a:t>Acceso único por promoción interna (OPE 2022):</a:t>
            </a:r>
            <a:endParaRPr lang="es-ES" sz="1800" b="1" dirty="0"/>
          </a:p>
          <a:p>
            <a:pPr marL="0" indent="0">
              <a:buNone/>
            </a:pPr>
            <a:r>
              <a:rPr lang="es-ES" sz="1800" dirty="0">
                <a:hlinkClick r:id="rId3"/>
              </a:rPr>
              <a:t>https://sede.inap.gob.es/etgoa-pi-oep-2020-2021-2022</a:t>
            </a:r>
            <a:endParaRPr lang="es-ES" sz="1800" dirty="0"/>
          </a:p>
          <a:p>
            <a:pPr marL="0" indent="0">
              <a:buNone/>
            </a:pPr>
            <a:endParaRPr lang="es-ES" sz="1800" dirty="0"/>
          </a:p>
          <a:p>
            <a:r>
              <a:rPr lang="es-ES" sz="1800" b="1" dirty="0"/>
              <a:t>Cuerpo Superior de Gestión Administración General. A1 </a:t>
            </a:r>
            <a:r>
              <a:rPr lang="es-ES" sz="1800" dirty="0">
                <a:latin typeface="+mn-lt"/>
              </a:rPr>
              <a:t>(OPE 2021):</a:t>
            </a:r>
            <a:endParaRPr lang="es-ES" sz="1800" b="1" dirty="0"/>
          </a:p>
          <a:p>
            <a:pPr marL="0" indent="0">
              <a:buNone/>
            </a:pPr>
            <a:r>
              <a:rPr lang="es-ES" sz="1800" b="1" dirty="0">
                <a:latin typeface="+mn-lt"/>
                <a:hlinkClick r:id="rId4"/>
              </a:rPr>
              <a:t>https://www.comunidad.madrid/gobierno/espacios-profesionales/cuerpo-superior-gestion-administracion-general-a1-2021-pi</a:t>
            </a:r>
            <a:endParaRPr lang="es-ES" sz="1800" b="1" dirty="0"/>
          </a:p>
        </p:txBody>
      </p:sp>
    </p:spTree>
    <p:extLst>
      <p:ext uri="{BB962C8B-B14F-4D97-AF65-F5344CB8AC3E}">
        <p14:creationId xmlns:p14="http://schemas.microsoft.com/office/powerpoint/2010/main" val="330849248"/>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5536" y="44624"/>
            <a:ext cx="8002587" cy="1143000"/>
          </a:xfrm>
        </p:spPr>
        <p:txBody>
          <a:bodyPr/>
          <a:lstStyle/>
          <a:p>
            <a:r>
              <a:rPr lang="es-ES" dirty="0"/>
              <a:t>6. Contacto</a:t>
            </a:r>
          </a:p>
        </p:txBody>
      </p:sp>
      <p:sp>
        <p:nvSpPr>
          <p:cNvPr id="4" name="Marcador de contenido 3"/>
          <p:cNvSpPr>
            <a:spLocks noGrp="1"/>
          </p:cNvSpPr>
          <p:nvPr>
            <p:ph idx="1"/>
          </p:nvPr>
        </p:nvSpPr>
        <p:spPr>
          <a:xfrm>
            <a:off x="2339752" y="3068960"/>
            <a:ext cx="5804787" cy="2840534"/>
          </a:xfrm>
          <a:prstGeom prst="wedgeEllipseCallout">
            <a:avLst>
              <a:gd name="adj1" fmla="val -86112"/>
              <a:gd name="adj2" fmla="val -72094"/>
            </a:avLst>
          </a:prstGeom>
          <a:solidFill>
            <a:schemeClr val="bg1"/>
          </a:solidFill>
          <a:ln>
            <a:solidFill>
              <a:schemeClr val="tx2">
                <a:lumMod val="60000"/>
                <a:lumOff val="40000"/>
              </a:schemeClr>
            </a:solidFill>
          </a:ln>
        </p:spPr>
        <p:style>
          <a:lnRef idx="2">
            <a:schemeClr val="accent6"/>
          </a:lnRef>
          <a:fillRef idx="1">
            <a:schemeClr val="lt1"/>
          </a:fillRef>
          <a:effectRef idx="0">
            <a:schemeClr val="accent6"/>
          </a:effectRef>
          <a:fontRef idx="minor">
            <a:schemeClr val="dk1"/>
          </a:fontRef>
        </p:style>
        <p:txBody>
          <a:bodyPr anchor="ctr"/>
          <a:lstStyle/>
          <a:p>
            <a:pPr algn="ctr" defTabSz="1218987" eaLnBrk="1" fontAlgn="auto" hangingPunct="1">
              <a:spcBef>
                <a:spcPts val="0"/>
              </a:spcBef>
              <a:spcAft>
                <a:spcPts val="0"/>
              </a:spcAft>
              <a:defRPr/>
            </a:pPr>
            <a:r>
              <a:rPr lang="es-ES" sz="3600" dirty="0">
                <a:solidFill>
                  <a:srgbClr val="FFFFFF"/>
                </a:solidFill>
              </a:rPr>
              <a:t>Escribidme con vuestras dudas.</a:t>
            </a:r>
          </a:p>
          <a:p>
            <a:pPr marL="0" indent="0" algn="ctr" defTabSz="1218987" eaLnBrk="1" fontAlgn="auto" hangingPunct="1">
              <a:spcBef>
                <a:spcPts val="0"/>
              </a:spcBef>
              <a:spcAft>
                <a:spcPts val="0"/>
              </a:spcAft>
              <a:buNone/>
              <a:defRPr/>
            </a:pPr>
            <a:r>
              <a:rPr lang="es-ES" sz="3600" dirty="0">
                <a:solidFill>
                  <a:srgbClr val="FFFFFF"/>
                </a:solidFill>
              </a:rPr>
              <a:t>¡Gracias!</a:t>
            </a:r>
          </a:p>
        </p:txBody>
      </p:sp>
      <p:sp>
        <p:nvSpPr>
          <p:cNvPr id="5" name="Marcador de contenido 2">
            <a:extLst>
              <a:ext uri="{FF2B5EF4-FFF2-40B4-BE49-F238E27FC236}">
                <a16:creationId xmlns:a16="http://schemas.microsoft.com/office/drawing/2014/main" id="{82015B90-801E-4130-B631-971A49867332}"/>
              </a:ext>
            </a:extLst>
          </p:cNvPr>
          <p:cNvSpPr txBox="1">
            <a:spLocks/>
          </p:cNvSpPr>
          <p:nvPr/>
        </p:nvSpPr>
        <p:spPr bwMode="auto">
          <a:xfrm>
            <a:off x="570706" y="1052736"/>
            <a:ext cx="8002587" cy="154438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FontTx/>
              <a:buBlip>
                <a:blip r:embed="rId2"/>
              </a:buBlip>
              <a:defRPr sz="2400">
                <a:solidFill>
                  <a:schemeClr val="tx1"/>
                </a:solidFill>
                <a:latin typeface="+mj-lt"/>
                <a:ea typeface="+mn-ea"/>
                <a:cs typeface="+mn-cs"/>
              </a:defRPr>
            </a:lvl1pPr>
            <a:lvl2pPr marL="742950" indent="-285750" algn="l" rtl="0" eaLnBrk="0" fontAlgn="base" hangingPunct="0">
              <a:spcBef>
                <a:spcPct val="20000"/>
              </a:spcBef>
              <a:spcAft>
                <a:spcPct val="0"/>
              </a:spcAft>
              <a:buClr>
                <a:schemeClr val="tx2"/>
              </a:buClr>
              <a:buFontTx/>
              <a:buBlip>
                <a:blip r:embed="rId2"/>
              </a:buBlip>
              <a:defRPr sz="2000">
                <a:solidFill>
                  <a:schemeClr val="tx1"/>
                </a:solidFill>
                <a:latin typeface="+mn-lt"/>
              </a:defRPr>
            </a:lvl2pPr>
            <a:lvl3pPr marL="1143000" indent="-228600" algn="l" rtl="0" eaLnBrk="0" fontAlgn="base" hangingPunct="0">
              <a:spcBef>
                <a:spcPct val="20000"/>
              </a:spcBef>
              <a:spcAft>
                <a:spcPct val="0"/>
              </a:spcAft>
              <a:buClr>
                <a:schemeClr val="tx2"/>
              </a:buClr>
              <a:buFontTx/>
              <a:buBlip>
                <a:blip r:embed="rId2"/>
              </a:buBlip>
              <a:defRPr sz="2400">
                <a:solidFill>
                  <a:schemeClr val="tx1"/>
                </a:solidFill>
                <a:latin typeface="+mn-lt"/>
              </a:defRPr>
            </a:lvl3pPr>
            <a:lvl4pPr marL="1600200" indent="-228600" algn="l" rtl="0" eaLnBrk="0" fontAlgn="base" hangingPunct="0">
              <a:spcBef>
                <a:spcPct val="20000"/>
              </a:spcBef>
              <a:spcAft>
                <a:spcPct val="0"/>
              </a:spcAft>
              <a:buClr>
                <a:schemeClr val="tx2"/>
              </a:buClr>
              <a:buFontTx/>
              <a:buBlip>
                <a:blip r:embed="rId2"/>
              </a:buBlip>
              <a:defRPr sz="1600">
                <a:solidFill>
                  <a:schemeClr val="tx1"/>
                </a:solidFill>
                <a:latin typeface="+mn-lt"/>
              </a:defRPr>
            </a:lvl4pPr>
            <a:lvl5pPr marL="2057400" indent="-228600" algn="l" rtl="0" eaLnBrk="0" fontAlgn="base" hangingPunct="0">
              <a:spcBef>
                <a:spcPct val="20000"/>
              </a:spcBef>
              <a:spcAft>
                <a:spcPct val="0"/>
              </a:spcAft>
              <a:buClr>
                <a:schemeClr val="tx2"/>
              </a:buClr>
              <a:buFontTx/>
              <a:buBlip>
                <a:blip r:embed="rId2"/>
              </a:buBlip>
              <a:defRPr sz="1400">
                <a:solidFill>
                  <a:schemeClr val="tx1"/>
                </a:solidFill>
                <a:latin typeface="+mn-lt"/>
              </a:defRPr>
            </a:lvl5pPr>
            <a:lvl6pPr marL="2514600" indent="-228600" algn="l" rtl="0" fontAlgn="base">
              <a:spcBef>
                <a:spcPct val="20000"/>
              </a:spcBef>
              <a:spcAft>
                <a:spcPct val="0"/>
              </a:spcAft>
              <a:buClr>
                <a:srgbClr val="FF9900"/>
              </a:buClr>
              <a:buFont typeface="Arial" charset="0"/>
              <a:buChar char="»"/>
              <a:defRPr sz="1400">
                <a:solidFill>
                  <a:schemeClr val="tx1"/>
                </a:solidFill>
                <a:latin typeface="+mn-lt"/>
              </a:defRPr>
            </a:lvl6pPr>
            <a:lvl7pPr marL="2971800" indent="-228600" algn="l" rtl="0" fontAlgn="base">
              <a:spcBef>
                <a:spcPct val="20000"/>
              </a:spcBef>
              <a:spcAft>
                <a:spcPct val="0"/>
              </a:spcAft>
              <a:buClr>
                <a:srgbClr val="FF9900"/>
              </a:buClr>
              <a:buFont typeface="Arial" charset="0"/>
              <a:buChar char="»"/>
              <a:defRPr sz="1400">
                <a:solidFill>
                  <a:schemeClr val="tx1"/>
                </a:solidFill>
                <a:latin typeface="+mn-lt"/>
              </a:defRPr>
            </a:lvl7pPr>
            <a:lvl8pPr marL="3429000" indent="-228600" algn="l" rtl="0" fontAlgn="base">
              <a:spcBef>
                <a:spcPct val="20000"/>
              </a:spcBef>
              <a:spcAft>
                <a:spcPct val="0"/>
              </a:spcAft>
              <a:buClr>
                <a:srgbClr val="FF9900"/>
              </a:buClr>
              <a:buFont typeface="Arial" charset="0"/>
              <a:buChar char="»"/>
              <a:defRPr sz="1400">
                <a:solidFill>
                  <a:schemeClr val="tx1"/>
                </a:solidFill>
                <a:latin typeface="+mn-lt"/>
              </a:defRPr>
            </a:lvl8pPr>
            <a:lvl9pPr marL="3886200" indent="-228600" algn="l" rtl="0" fontAlgn="base">
              <a:spcBef>
                <a:spcPct val="20000"/>
              </a:spcBef>
              <a:spcAft>
                <a:spcPct val="0"/>
              </a:spcAft>
              <a:buClr>
                <a:srgbClr val="FF9900"/>
              </a:buClr>
              <a:buFont typeface="Arial" charset="0"/>
              <a:buChar char="»"/>
              <a:defRPr sz="1400">
                <a:solidFill>
                  <a:schemeClr val="tx1"/>
                </a:solidFill>
                <a:latin typeface="+mn-lt"/>
              </a:defRPr>
            </a:lvl9pPr>
          </a:lstStyle>
          <a:p>
            <a:pPr eaLnBrk="1" hangingPunct="1"/>
            <a:r>
              <a:rPr lang="es-ES" b="1" kern="0" dirty="0"/>
              <a:t>Javier García Escalera</a:t>
            </a:r>
          </a:p>
          <a:p>
            <a:pPr eaLnBrk="1" hangingPunct="1"/>
            <a:r>
              <a:rPr lang="es-ES" b="1" kern="0" dirty="0"/>
              <a:t>Posibilidad de contactar por </a:t>
            </a:r>
            <a:r>
              <a:rPr lang="es-ES" b="1" kern="0" dirty="0" err="1"/>
              <a:t>Linkedin</a:t>
            </a:r>
            <a:endParaRPr lang="es-ES" b="1" kern="0" dirty="0"/>
          </a:p>
          <a:p>
            <a:pPr eaLnBrk="1" hangingPunct="1"/>
            <a:r>
              <a:rPr lang="es-ES" b="1" kern="0" dirty="0"/>
              <a:t>Contacto por correo: </a:t>
            </a:r>
            <a:r>
              <a:rPr lang="es-ES" b="1" kern="0" dirty="0">
                <a:hlinkClick r:id="rId3"/>
              </a:rPr>
              <a:t>gacematerial@gmail.com</a:t>
            </a:r>
            <a:endParaRPr lang="es-ES" b="1" kern="0" dirty="0"/>
          </a:p>
          <a:p>
            <a:pPr marL="0" indent="0" eaLnBrk="1" hangingPunct="1">
              <a:buNone/>
            </a:pPr>
            <a:endParaRPr lang="es-ES" kern="0" dirty="0"/>
          </a:p>
          <a:p>
            <a:pPr marL="0" indent="0" eaLnBrk="1" hangingPunct="1">
              <a:buNone/>
            </a:pPr>
            <a:endParaRPr lang="es-ES" kern="0" dirty="0"/>
          </a:p>
          <a:p>
            <a:pPr marL="0" indent="0">
              <a:buFontTx/>
              <a:buNone/>
            </a:pPr>
            <a:endParaRPr lang="es-ES" kern="0" dirty="0"/>
          </a:p>
        </p:txBody>
      </p:sp>
    </p:spTree>
    <p:extLst>
      <p:ext uri="{BB962C8B-B14F-4D97-AF65-F5344CB8AC3E}">
        <p14:creationId xmlns:p14="http://schemas.microsoft.com/office/powerpoint/2010/main" val="443055615"/>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5" y="116632"/>
            <a:ext cx="8002587" cy="1143000"/>
          </a:xfrm>
        </p:spPr>
        <p:txBody>
          <a:bodyPr/>
          <a:lstStyle/>
          <a:p>
            <a:r>
              <a:rPr lang="es-ES" sz="3600" dirty="0">
                <a:solidFill>
                  <a:schemeClr val="accent1"/>
                </a:solidFill>
              </a:rPr>
              <a:t>¿Dónde trabajamos?</a:t>
            </a:r>
          </a:p>
        </p:txBody>
      </p:sp>
      <p:sp>
        <p:nvSpPr>
          <p:cNvPr id="3" name="Marcador de contenido 2"/>
          <p:cNvSpPr>
            <a:spLocks noGrp="1"/>
          </p:cNvSpPr>
          <p:nvPr>
            <p:ph idx="1"/>
          </p:nvPr>
        </p:nvSpPr>
        <p:spPr>
          <a:xfrm>
            <a:off x="457198" y="1166018"/>
            <a:ext cx="8435281" cy="4855269"/>
          </a:xfrm>
        </p:spPr>
        <p:txBody>
          <a:bodyPr/>
          <a:lstStyle/>
          <a:p>
            <a:r>
              <a:rPr lang="es-ES" dirty="0"/>
              <a:t>Fundamentalmente en la Administración General del Estado (AGE), que comprende según establece el artículo 55.2 de la LRJSP:</a:t>
            </a:r>
          </a:p>
          <a:p>
            <a:pPr>
              <a:buFont typeface="Arial" panose="020B0604020202020204" pitchFamily="34" charset="0"/>
              <a:buChar char="•"/>
            </a:pPr>
            <a:r>
              <a:rPr lang="es-ES" sz="2000" dirty="0">
                <a:latin typeface="+mn-lt"/>
              </a:rPr>
              <a:t>La Organización Central, que integra los Ministerios y los servicios comunes </a:t>
            </a:r>
          </a:p>
          <a:p>
            <a:pPr>
              <a:buFont typeface="Arial" panose="020B0604020202020204" pitchFamily="34" charset="0"/>
              <a:buChar char="•"/>
            </a:pPr>
            <a:r>
              <a:rPr lang="es-ES" sz="2000" dirty="0">
                <a:latin typeface="+mn-lt"/>
              </a:rPr>
              <a:t>La Organización Territorial (Administración periférica)</a:t>
            </a:r>
          </a:p>
          <a:p>
            <a:pPr>
              <a:buFont typeface="Arial" panose="020B0604020202020204" pitchFamily="34" charset="0"/>
              <a:buChar char="•"/>
            </a:pPr>
            <a:r>
              <a:rPr lang="es-ES" sz="2000" dirty="0">
                <a:latin typeface="+mn-lt"/>
              </a:rPr>
              <a:t>La Administración General del Estado en el exterior</a:t>
            </a:r>
          </a:p>
          <a:p>
            <a:pPr>
              <a:buFont typeface="Wingdings" panose="05000000000000000000" pitchFamily="2" charset="2"/>
              <a:buChar char="v"/>
            </a:pPr>
            <a:r>
              <a:rPr lang="es-ES" sz="2000" dirty="0">
                <a:latin typeface="+mn-lt"/>
              </a:rPr>
              <a:t>En el Sector Público Institucional dependiente de la AGE</a:t>
            </a:r>
          </a:p>
          <a:p>
            <a:r>
              <a:rPr lang="es-ES" dirty="0"/>
              <a:t>La Administración de las Comunidades Autónomas</a:t>
            </a:r>
          </a:p>
          <a:p>
            <a:r>
              <a:rPr lang="es-ES" dirty="0"/>
              <a:t>La Administración Local</a:t>
            </a:r>
          </a:p>
          <a:p>
            <a:r>
              <a:rPr lang="es-ES" dirty="0"/>
              <a:t>La Unión Europea como expertos nacionales</a:t>
            </a:r>
          </a:p>
          <a:p>
            <a:pPr>
              <a:buFont typeface="Arial" panose="020B0604020202020204" pitchFamily="34" charset="0"/>
              <a:buChar char="•"/>
            </a:pPr>
            <a:endParaRPr lang="es-ES" dirty="0"/>
          </a:p>
          <a:p>
            <a:pPr>
              <a:buFont typeface="Arial" panose="020B0604020202020204" pitchFamily="34" charset="0"/>
              <a:buChar char="•"/>
            </a:pPr>
            <a:endParaRPr lang="es-ES" dirty="0"/>
          </a:p>
        </p:txBody>
      </p:sp>
    </p:spTree>
    <p:extLst>
      <p:ext uri="{BB962C8B-B14F-4D97-AF65-F5344CB8AC3E}">
        <p14:creationId xmlns:p14="http://schemas.microsoft.com/office/powerpoint/2010/main" val="2668150009"/>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7430" y="0"/>
            <a:ext cx="8002587" cy="1143000"/>
          </a:xfrm>
        </p:spPr>
        <p:txBody>
          <a:bodyPr/>
          <a:lstStyle/>
          <a:p>
            <a:pPr algn="ctr"/>
            <a:r>
              <a:rPr lang="es-ES" sz="3600" dirty="0">
                <a:solidFill>
                  <a:schemeClr val="accent1"/>
                </a:solidFill>
              </a:rPr>
              <a:t>¿A qué nos dedicamos? (I)</a:t>
            </a:r>
          </a:p>
        </p:txBody>
      </p:sp>
      <p:sp>
        <p:nvSpPr>
          <p:cNvPr id="3" name="Marcador de contenido 2"/>
          <p:cNvSpPr>
            <a:spLocks noGrp="1"/>
          </p:cNvSpPr>
          <p:nvPr>
            <p:ph idx="1"/>
          </p:nvPr>
        </p:nvSpPr>
        <p:spPr>
          <a:xfrm>
            <a:off x="440251" y="1052736"/>
            <a:ext cx="8496944" cy="4689648"/>
          </a:xfrm>
        </p:spPr>
        <p:txBody>
          <a:bodyPr/>
          <a:lstStyle/>
          <a:p>
            <a:r>
              <a:rPr lang="es-ES" sz="2800" dirty="0"/>
              <a:t>Cuerpo Generalista </a:t>
            </a:r>
          </a:p>
          <a:p>
            <a:r>
              <a:rPr lang="es-ES" sz="2800" dirty="0"/>
              <a:t>Cuerpo Interdisciplinar: </a:t>
            </a:r>
          </a:p>
          <a:p>
            <a:pPr>
              <a:buFont typeface="Arial" panose="020B0604020202020204" pitchFamily="34" charset="0"/>
              <a:buChar char="•"/>
            </a:pPr>
            <a:r>
              <a:rPr lang="es-ES" dirty="0">
                <a:latin typeface="+mn-lt"/>
              </a:rPr>
              <a:t>Procedimientos administrativos en general: sancionadores, subvenciones, responsabilidad patrimonial, expropiación forzosa…</a:t>
            </a:r>
          </a:p>
          <a:p>
            <a:pPr>
              <a:buFont typeface="Arial" panose="020B0604020202020204" pitchFamily="34" charset="0"/>
              <a:buChar char="•"/>
            </a:pPr>
            <a:r>
              <a:rPr lang="es-ES" dirty="0">
                <a:latin typeface="+mn-lt"/>
              </a:rPr>
              <a:t>Gabinetes ministeriales y unidades de apoyo de altos cargos. Preparación de propuestas para someter al Consejo de Ministros</a:t>
            </a:r>
          </a:p>
          <a:p>
            <a:pPr>
              <a:buFont typeface="Arial" panose="020B0604020202020204" pitchFamily="34" charset="0"/>
              <a:buChar char="•"/>
            </a:pPr>
            <a:r>
              <a:rPr lang="es-ES" dirty="0">
                <a:latin typeface="+mn-lt"/>
              </a:rPr>
              <a:t>Tramitación de normas e iniciativas parlamentarias</a:t>
            </a:r>
          </a:p>
          <a:p>
            <a:pPr>
              <a:buFont typeface="Arial" panose="020B0604020202020204" pitchFamily="34" charset="0"/>
              <a:buChar char="•"/>
            </a:pPr>
            <a:r>
              <a:rPr lang="es-ES" dirty="0">
                <a:latin typeface="+mn-lt"/>
              </a:rPr>
              <a:t>Contratación pública</a:t>
            </a:r>
          </a:p>
          <a:p>
            <a:pPr>
              <a:buFont typeface="Arial" panose="020B0604020202020204" pitchFamily="34" charset="0"/>
              <a:buChar char="•"/>
            </a:pPr>
            <a:r>
              <a:rPr lang="es-ES" dirty="0">
                <a:latin typeface="+mn-lt"/>
              </a:rPr>
              <a:t>Gestión presupuestaria</a:t>
            </a:r>
          </a:p>
          <a:p>
            <a:pPr>
              <a:buFont typeface="Arial" panose="020B0604020202020204" pitchFamily="34" charset="0"/>
              <a:buChar char="•"/>
            </a:pPr>
            <a:endParaRPr lang="es-ES" dirty="0"/>
          </a:p>
          <a:p>
            <a:pPr>
              <a:buFont typeface="Arial" panose="020B0604020202020204" pitchFamily="34" charset="0"/>
              <a:buChar char="•"/>
            </a:pPr>
            <a:endParaRPr lang="es-ES" dirty="0"/>
          </a:p>
        </p:txBody>
      </p:sp>
    </p:spTree>
    <p:extLst>
      <p:ext uri="{BB962C8B-B14F-4D97-AF65-F5344CB8AC3E}">
        <p14:creationId xmlns:p14="http://schemas.microsoft.com/office/powerpoint/2010/main" val="3662242239"/>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7432" y="188640"/>
            <a:ext cx="8002587" cy="1143000"/>
          </a:xfrm>
        </p:spPr>
        <p:txBody>
          <a:bodyPr/>
          <a:lstStyle/>
          <a:p>
            <a:pPr algn="ctr"/>
            <a:r>
              <a:rPr lang="es-ES" sz="3600" dirty="0">
                <a:solidFill>
                  <a:schemeClr val="accent1"/>
                </a:solidFill>
              </a:rPr>
              <a:t>¿A qué nos dedicamos? (II)</a:t>
            </a:r>
          </a:p>
        </p:txBody>
      </p:sp>
      <p:sp>
        <p:nvSpPr>
          <p:cNvPr id="3" name="Marcador de contenido 2"/>
          <p:cNvSpPr>
            <a:spLocks noGrp="1"/>
          </p:cNvSpPr>
          <p:nvPr>
            <p:ph idx="1"/>
          </p:nvPr>
        </p:nvSpPr>
        <p:spPr>
          <a:xfrm>
            <a:off x="687432" y="1331640"/>
            <a:ext cx="8002587" cy="4689648"/>
          </a:xfrm>
        </p:spPr>
        <p:txBody>
          <a:bodyPr/>
          <a:lstStyle/>
          <a:p>
            <a:r>
              <a:rPr lang="es-ES" sz="2800" dirty="0"/>
              <a:t>Cuerpo Interdisciplinar: </a:t>
            </a:r>
          </a:p>
          <a:p>
            <a:pPr>
              <a:buFont typeface="Arial" panose="020B0604020202020204" pitchFamily="34" charset="0"/>
              <a:buChar char="•"/>
            </a:pPr>
            <a:r>
              <a:rPr lang="es-ES" sz="2800" dirty="0">
                <a:latin typeface="+mn-lt"/>
              </a:rPr>
              <a:t>Gestión de Recursos Humanos</a:t>
            </a:r>
          </a:p>
          <a:p>
            <a:pPr>
              <a:buFont typeface="Arial" panose="020B0604020202020204" pitchFamily="34" charset="0"/>
              <a:buChar char="•"/>
            </a:pPr>
            <a:r>
              <a:rPr lang="es-ES" sz="2800" dirty="0">
                <a:latin typeface="+mn-lt"/>
              </a:rPr>
              <a:t>Elaboración, desarrollo y seguimiento de políticas públicas (extranjería, violencia de género, educación, sanidad, agricultura)</a:t>
            </a:r>
          </a:p>
          <a:p>
            <a:pPr>
              <a:buFont typeface="Arial" panose="020B0604020202020204" pitchFamily="34" charset="0"/>
              <a:buChar char="•"/>
            </a:pPr>
            <a:r>
              <a:rPr lang="es-ES" sz="2800" dirty="0">
                <a:latin typeface="+mn-lt"/>
              </a:rPr>
              <a:t>Técnicos de prestaciones en Oficinas de empleo (SEPE) </a:t>
            </a:r>
          </a:p>
          <a:p>
            <a:pPr>
              <a:buFont typeface="Arial" panose="020B0604020202020204" pitchFamily="34" charset="0"/>
              <a:buChar char="•"/>
            </a:pPr>
            <a:r>
              <a:rPr lang="es-ES" sz="2800" dirty="0">
                <a:latin typeface="+mn-lt"/>
              </a:rPr>
              <a:t>Fondo de Garantía Salarial</a:t>
            </a:r>
          </a:p>
          <a:p>
            <a:pPr>
              <a:buFont typeface="Arial" panose="020B0604020202020204" pitchFamily="34" charset="0"/>
              <a:buChar char="•"/>
            </a:pPr>
            <a:r>
              <a:rPr lang="es-ES" sz="2800" dirty="0">
                <a:latin typeface="+mn-lt"/>
              </a:rPr>
              <a:t>Fuerzas Armadas (gestión administrativa, presupuestaria y jurídica)</a:t>
            </a:r>
          </a:p>
          <a:p>
            <a:pPr>
              <a:buFont typeface="Arial" panose="020B0604020202020204" pitchFamily="34" charset="0"/>
              <a:buChar char="•"/>
            </a:pPr>
            <a:endParaRPr lang="es-ES" dirty="0"/>
          </a:p>
        </p:txBody>
      </p:sp>
    </p:spTree>
    <p:extLst>
      <p:ext uri="{BB962C8B-B14F-4D97-AF65-F5344CB8AC3E}">
        <p14:creationId xmlns:p14="http://schemas.microsoft.com/office/powerpoint/2010/main" val="2670214824"/>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1520" y="0"/>
            <a:ext cx="8002587" cy="1143000"/>
          </a:xfrm>
        </p:spPr>
        <p:txBody>
          <a:bodyPr/>
          <a:lstStyle/>
          <a:p>
            <a:r>
              <a:rPr lang="es-ES" sz="3600" dirty="0">
                <a:solidFill>
                  <a:schemeClr val="accent1"/>
                </a:solidFill>
              </a:rPr>
              <a:t>Progresión profesional en el CGACE</a:t>
            </a:r>
          </a:p>
        </p:txBody>
      </p:sp>
      <p:sp>
        <p:nvSpPr>
          <p:cNvPr id="3" name="Marcador de contenido 2"/>
          <p:cNvSpPr>
            <a:spLocks noGrp="1"/>
          </p:cNvSpPr>
          <p:nvPr>
            <p:ph idx="1"/>
          </p:nvPr>
        </p:nvSpPr>
        <p:spPr>
          <a:xfrm>
            <a:off x="375108" y="1016732"/>
            <a:ext cx="8517371" cy="4932548"/>
          </a:xfrm>
        </p:spPr>
        <p:txBody>
          <a:bodyPr/>
          <a:lstStyle/>
          <a:p>
            <a:pPr algn="just"/>
            <a:r>
              <a:rPr lang="es-ES" sz="2300" dirty="0"/>
              <a:t>Resolución de 18 de junio de 1998, de la Secretaría de Estado para la Administración Pública, por la que se ordena la publicación del Acuerdo de Consejo de Ministros de 12 de junio de 1998, por el que se aprueba el Acuerdo Administración-Sindicatos sobre ordenación de retribuciones.</a:t>
            </a:r>
          </a:p>
          <a:p>
            <a:pPr algn="just"/>
            <a:r>
              <a:rPr lang="es-ES" sz="2300" dirty="0"/>
              <a:t>Subgrupo A2</a:t>
            </a:r>
          </a:p>
          <a:p>
            <a:pPr marL="0" indent="0" algn="just">
              <a:buNone/>
            </a:pPr>
            <a:r>
              <a:rPr lang="es-ES" sz="2300" dirty="0">
                <a:latin typeface="+mn-lt"/>
              </a:rPr>
              <a:t>Existen subgrupos A1, A2, C1 y C2, siendo A1 el superior y C2 el </a:t>
            </a:r>
            <a:r>
              <a:rPr lang="es-ES" dirty="0">
                <a:latin typeface="+mn-lt"/>
              </a:rPr>
              <a:t>inferior</a:t>
            </a:r>
            <a:endParaRPr lang="es-ES" sz="2300" dirty="0"/>
          </a:p>
          <a:p>
            <a:pPr algn="just"/>
            <a:r>
              <a:rPr lang="es-ES" sz="2300" dirty="0"/>
              <a:t>Artículo 70 RD 364/1995. </a:t>
            </a:r>
          </a:p>
          <a:p>
            <a:pPr marL="0" indent="0" algn="just">
              <a:buNone/>
            </a:pPr>
            <a:r>
              <a:rPr lang="es-ES" sz="2300" dirty="0">
                <a:latin typeface="+mn-lt"/>
              </a:rPr>
              <a:t>70.1 Los puestos de trabajo se clasifican en 30 niveles.</a:t>
            </a:r>
          </a:p>
          <a:p>
            <a:pPr marL="0" indent="0" algn="just">
              <a:buNone/>
            </a:pPr>
            <a:r>
              <a:rPr lang="es-ES" sz="2300" dirty="0">
                <a:latin typeface="+mn-lt"/>
              </a:rPr>
              <a:t>La horquilla de niveles correspondiente al CGACE comprende del nivel </a:t>
            </a:r>
            <a:r>
              <a:rPr lang="es-ES" sz="2300" b="1" dirty="0">
                <a:latin typeface="+mn-lt"/>
              </a:rPr>
              <a:t>20 al 26</a:t>
            </a:r>
            <a:r>
              <a:rPr lang="es-ES" sz="2300" dirty="0">
                <a:latin typeface="+mn-lt"/>
              </a:rPr>
              <a:t>.</a:t>
            </a:r>
          </a:p>
        </p:txBody>
      </p:sp>
    </p:spTree>
    <p:extLst>
      <p:ext uri="{BB962C8B-B14F-4D97-AF65-F5344CB8AC3E}">
        <p14:creationId xmlns:p14="http://schemas.microsoft.com/office/powerpoint/2010/main" val="3464925022"/>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dirty="0"/>
              <a:t>Ver listado de destinos</a:t>
            </a:r>
          </a:p>
        </p:txBody>
      </p:sp>
      <p:sp>
        <p:nvSpPr>
          <p:cNvPr id="3" name="Marcador de contenido 2"/>
          <p:cNvSpPr>
            <a:spLocks noGrp="1"/>
          </p:cNvSpPr>
          <p:nvPr>
            <p:ph idx="1"/>
          </p:nvPr>
        </p:nvSpPr>
        <p:spPr>
          <a:xfrm>
            <a:off x="570706" y="1147069"/>
            <a:ext cx="8002587" cy="1256357"/>
          </a:xfrm>
        </p:spPr>
        <p:txBody>
          <a:bodyPr/>
          <a:lstStyle/>
          <a:p>
            <a:r>
              <a:rPr lang="es-ES" dirty="0"/>
              <a:t>Destinos Gestión OPE 2018</a:t>
            </a:r>
          </a:p>
          <a:p>
            <a:r>
              <a:rPr lang="es-ES" dirty="0"/>
              <a:t>Destinos Gestión OPE 2019</a:t>
            </a:r>
          </a:p>
        </p:txBody>
      </p:sp>
      <p:sp>
        <p:nvSpPr>
          <p:cNvPr id="7" name="Título 1"/>
          <p:cNvSpPr txBox="1">
            <a:spLocks/>
          </p:cNvSpPr>
          <p:nvPr/>
        </p:nvSpPr>
        <p:spPr bwMode="auto">
          <a:xfrm>
            <a:off x="684212" y="2132856"/>
            <a:ext cx="8002587" cy="1143000"/>
          </a:xfrm>
          <a:prstGeom prst="rect">
            <a:avLst/>
          </a:prstGeom>
          <a:noFill/>
          <a:ln w="9525" algn="ctr">
            <a:noFill/>
            <a:miter lim="800000"/>
            <a:headEnd/>
            <a:tailEnd/>
          </a:ln>
        </p:spPr>
        <p:txBody>
          <a:bodyPr vert="horz" wrap="none" lIns="91440" tIns="45720" rIns="91440" bIns="45720" numCol="1" anchor="ctr" anchorCtr="0" compatLnSpc="1">
            <a:prstTxWarp prst="textNoShape">
              <a:avLst/>
            </a:prstTxWarp>
          </a:bodyPr>
          <a:lstStyle>
            <a:lvl1pPr algn="l" rtl="0" eaLnBrk="0" fontAlgn="base" hangingPunct="0">
              <a:spcBef>
                <a:spcPct val="0"/>
              </a:spcBef>
              <a:spcAft>
                <a:spcPct val="0"/>
              </a:spcAft>
              <a:defRPr sz="2800" b="1">
                <a:solidFill>
                  <a:schemeClr val="bg1"/>
                </a:solidFill>
                <a:latin typeface="+mn-lt"/>
                <a:ea typeface="+mj-ea"/>
                <a:cs typeface="+mj-cs"/>
              </a:defRPr>
            </a:lvl1pPr>
            <a:lvl2pPr algn="l" rtl="0" eaLnBrk="0" fontAlgn="base" hangingPunct="0">
              <a:spcBef>
                <a:spcPct val="0"/>
              </a:spcBef>
              <a:spcAft>
                <a:spcPct val="0"/>
              </a:spcAft>
              <a:defRPr sz="2400" b="1">
                <a:solidFill>
                  <a:schemeClr val="bg1"/>
                </a:solidFill>
                <a:latin typeface="Arial" charset="0"/>
              </a:defRPr>
            </a:lvl2pPr>
            <a:lvl3pPr algn="l" rtl="0" eaLnBrk="0" fontAlgn="base" hangingPunct="0">
              <a:spcBef>
                <a:spcPct val="0"/>
              </a:spcBef>
              <a:spcAft>
                <a:spcPct val="0"/>
              </a:spcAft>
              <a:defRPr sz="2400" b="1">
                <a:solidFill>
                  <a:schemeClr val="bg1"/>
                </a:solidFill>
                <a:latin typeface="Arial" charset="0"/>
              </a:defRPr>
            </a:lvl3pPr>
            <a:lvl4pPr algn="l" rtl="0" eaLnBrk="0" fontAlgn="base" hangingPunct="0">
              <a:spcBef>
                <a:spcPct val="0"/>
              </a:spcBef>
              <a:spcAft>
                <a:spcPct val="0"/>
              </a:spcAft>
              <a:defRPr sz="2400" b="1">
                <a:solidFill>
                  <a:schemeClr val="bg1"/>
                </a:solidFill>
                <a:latin typeface="Arial" charset="0"/>
              </a:defRPr>
            </a:lvl4pPr>
            <a:lvl5pPr algn="l" rtl="0" eaLnBrk="0" fontAlgn="base" hangingPunct="0">
              <a:spcBef>
                <a:spcPct val="0"/>
              </a:spcBef>
              <a:spcAft>
                <a:spcPct val="0"/>
              </a:spcAft>
              <a:defRPr sz="2400" b="1">
                <a:solidFill>
                  <a:schemeClr val="bg1"/>
                </a:solidFill>
                <a:latin typeface="Arial" charset="0"/>
              </a:defRPr>
            </a:lvl5pPr>
            <a:lvl6pPr marL="457200" algn="l" rtl="0" fontAlgn="base">
              <a:spcBef>
                <a:spcPct val="0"/>
              </a:spcBef>
              <a:spcAft>
                <a:spcPct val="0"/>
              </a:spcAft>
              <a:defRPr sz="2400" b="1">
                <a:solidFill>
                  <a:schemeClr val="bg1"/>
                </a:solidFill>
                <a:latin typeface="Arial" charset="0"/>
              </a:defRPr>
            </a:lvl6pPr>
            <a:lvl7pPr marL="914400" algn="l" rtl="0" fontAlgn="base">
              <a:spcBef>
                <a:spcPct val="0"/>
              </a:spcBef>
              <a:spcAft>
                <a:spcPct val="0"/>
              </a:spcAft>
              <a:defRPr sz="2400" b="1">
                <a:solidFill>
                  <a:schemeClr val="bg1"/>
                </a:solidFill>
                <a:latin typeface="Arial" charset="0"/>
              </a:defRPr>
            </a:lvl7pPr>
            <a:lvl8pPr marL="1371600" algn="l" rtl="0" fontAlgn="base">
              <a:spcBef>
                <a:spcPct val="0"/>
              </a:spcBef>
              <a:spcAft>
                <a:spcPct val="0"/>
              </a:spcAft>
              <a:defRPr sz="2400" b="1">
                <a:solidFill>
                  <a:schemeClr val="bg1"/>
                </a:solidFill>
                <a:latin typeface="Arial" charset="0"/>
              </a:defRPr>
            </a:lvl8pPr>
            <a:lvl9pPr marL="1828800" algn="l" rtl="0" fontAlgn="base">
              <a:spcBef>
                <a:spcPct val="0"/>
              </a:spcBef>
              <a:spcAft>
                <a:spcPct val="0"/>
              </a:spcAft>
              <a:defRPr sz="2400" b="1">
                <a:solidFill>
                  <a:schemeClr val="bg1"/>
                </a:solidFill>
                <a:latin typeface="Arial" charset="0"/>
              </a:defRPr>
            </a:lvl9pPr>
          </a:lstStyle>
          <a:p>
            <a:pPr algn="ctr"/>
            <a:r>
              <a:rPr lang="es-ES" kern="0" dirty="0"/>
              <a:t>Ver Comisiones de Servicio</a:t>
            </a:r>
          </a:p>
        </p:txBody>
      </p:sp>
      <p:sp>
        <p:nvSpPr>
          <p:cNvPr id="8" name="Título 1"/>
          <p:cNvSpPr txBox="1">
            <a:spLocks/>
          </p:cNvSpPr>
          <p:nvPr/>
        </p:nvSpPr>
        <p:spPr bwMode="auto">
          <a:xfrm>
            <a:off x="673821" y="3322262"/>
            <a:ext cx="8002587" cy="1143000"/>
          </a:xfrm>
          <a:prstGeom prst="rect">
            <a:avLst/>
          </a:prstGeom>
          <a:noFill/>
          <a:ln w="9525" algn="ctr">
            <a:noFill/>
            <a:miter lim="800000"/>
            <a:headEnd/>
            <a:tailEnd/>
          </a:ln>
        </p:spPr>
        <p:txBody>
          <a:bodyPr vert="horz" wrap="none" lIns="91440" tIns="45720" rIns="91440" bIns="45720" numCol="1" anchor="ctr" anchorCtr="0" compatLnSpc="1">
            <a:prstTxWarp prst="textNoShape">
              <a:avLst/>
            </a:prstTxWarp>
          </a:bodyPr>
          <a:lstStyle>
            <a:lvl1pPr algn="l" rtl="0" eaLnBrk="0" fontAlgn="base" hangingPunct="0">
              <a:spcBef>
                <a:spcPct val="0"/>
              </a:spcBef>
              <a:spcAft>
                <a:spcPct val="0"/>
              </a:spcAft>
              <a:defRPr sz="2800" b="1">
                <a:solidFill>
                  <a:schemeClr val="bg1"/>
                </a:solidFill>
                <a:latin typeface="+mn-lt"/>
                <a:ea typeface="+mj-ea"/>
                <a:cs typeface="+mj-cs"/>
              </a:defRPr>
            </a:lvl1pPr>
            <a:lvl2pPr algn="l" rtl="0" eaLnBrk="0" fontAlgn="base" hangingPunct="0">
              <a:spcBef>
                <a:spcPct val="0"/>
              </a:spcBef>
              <a:spcAft>
                <a:spcPct val="0"/>
              </a:spcAft>
              <a:defRPr sz="2400" b="1">
                <a:solidFill>
                  <a:schemeClr val="bg1"/>
                </a:solidFill>
                <a:latin typeface="Arial" charset="0"/>
              </a:defRPr>
            </a:lvl2pPr>
            <a:lvl3pPr algn="l" rtl="0" eaLnBrk="0" fontAlgn="base" hangingPunct="0">
              <a:spcBef>
                <a:spcPct val="0"/>
              </a:spcBef>
              <a:spcAft>
                <a:spcPct val="0"/>
              </a:spcAft>
              <a:defRPr sz="2400" b="1">
                <a:solidFill>
                  <a:schemeClr val="bg1"/>
                </a:solidFill>
                <a:latin typeface="Arial" charset="0"/>
              </a:defRPr>
            </a:lvl3pPr>
            <a:lvl4pPr algn="l" rtl="0" eaLnBrk="0" fontAlgn="base" hangingPunct="0">
              <a:spcBef>
                <a:spcPct val="0"/>
              </a:spcBef>
              <a:spcAft>
                <a:spcPct val="0"/>
              </a:spcAft>
              <a:defRPr sz="2400" b="1">
                <a:solidFill>
                  <a:schemeClr val="bg1"/>
                </a:solidFill>
                <a:latin typeface="Arial" charset="0"/>
              </a:defRPr>
            </a:lvl4pPr>
            <a:lvl5pPr algn="l" rtl="0" eaLnBrk="0" fontAlgn="base" hangingPunct="0">
              <a:spcBef>
                <a:spcPct val="0"/>
              </a:spcBef>
              <a:spcAft>
                <a:spcPct val="0"/>
              </a:spcAft>
              <a:defRPr sz="2400" b="1">
                <a:solidFill>
                  <a:schemeClr val="bg1"/>
                </a:solidFill>
                <a:latin typeface="Arial" charset="0"/>
              </a:defRPr>
            </a:lvl5pPr>
            <a:lvl6pPr marL="457200" algn="l" rtl="0" fontAlgn="base">
              <a:spcBef>
                <a:spcPct val="0"/>
              </a:spcBef>
              <a:spcAft>
                <a:spcPct val="0"/>
              </a:spcAft>
              <a:defRPr sz="2400" b="1">
                <a:solidFill>
                  <a:schemeClr val="bg1"/>
                </a:solidFill>
                <a:latin typeface="Arial" charset="0"/>
              </a:defRPr>
            </a:lvl6pPr>
            <a:lvl7pPr marL="914400" algn="l" rtl="0" fontAlgn="base">
              <a:spcBef>
                <a:spcPct val="0"/>
              </a:spcBef>
              <a:spcAft>
                <a:spcPct val="0"/>
              </a:spcAft>
              <a:defRPr sz="2400" b="1">
                <a:solidFill>
                  <a:schemeClr val="bg1"/>
                </a:solidFill>
                <a:latin typeface="Arial" charset="0"/>
              </a:defRPr>
            </a:lvl7pPr>
            <a:lvl8pPr marL="1371600" algn="l" rtl="0" fontAlgn="base">
              <a:spcBef>
                <a:spcPct val="0"/>
              </a:spcBef>
              <a:spcAft>
                <a:spcPct val="0"/>
              </a:spcAft>
              <a:defRPr sz="2400" b="1">
                <a:solidFill>
                  <a:schemeClr val="bg1"/>
                </a:solidFill>
                <a:latin typeface="Arial" charset="0"/>
              </a:defRPr>
            </a:lvl8pPr>
            <a:lvl9pPr marL="1828800" algn="l" rtl="0" fontAlgn="base">
              <a:spcBef>
                <a:spcPct val="0"/>
              </a:spcBef>
              <a:spcAft>
                <a:spcPct val="0"/>
              </a:spcAft>
              <a:defRPr sz="2400" b="1">
                <a:solidFill>
                  <a:schemeClr val="bg1"/>
                </a:solidFill>
                <a:latin typeface="Arial" charset="0"/>
              </a:defRPr>
            </a:lvl9pPr>
          </a:lstStyle>
          <a:p>
            <a:pPr algn="ctr"/>
            <a:r>
              <a:rPr lang="es-ES" kern="0" dirty="0"/>
              <a:t>Ver Libre designación</a:t>
            </a:r>
          </a:p>
        </p:txBody>
      </p:sp>
      <p:sp>
        <p:nvSpPr>
          <p:cNvPr id="9" name="Título 1"/>
          <p:cNvSpPr txBox="1">
            <a:spLocks/>
          </p:cNvSpPr>
          <p:nvPr/>
        </p:nvSpPr>
        <p:spPr bwMode="auto">
          <a:xfrm>
            <a:off x="679431" y="4797152"/>
            <a:ext cx="8002587" cy="1143000"/>
          </a:xfrm>
          <a:prstGeom prst="rect">
            <a:avLst/>
          </a:prstGeom>
          <a:noFill/>
          <a:ln w="9525" algn="ctr">
            <a:noFill/>
            <a:miter lim="800000"/>
            <a:headEnd/>
            <a:tailEnd/>
          </a:ln>
        </p:spPr>
        <p:txBody>
          <a:bodyPr vert="horz" wrap="none" lIns="91440" tIns="45720" rIns="91440" bIns="45720" numCol="1" anchor="ctr" anchorCtr="0" compatLnSpc="1">
            <a:prstTxWarp prst="textNoShape">
              <a:avLst/>
            </a:prstTxWarp>
          </a:bodyPr>
          <a:lstStyle>
            <a:lvl1pPr algn="l" rtl="0" eaLnBrk="0" fontAlgn="base" hangingPunct="0">
              <a:spcBef>
                <a:spcPct val="0"/>
              </a:spcBef>
              <a:spcAft>
                <a:spcPct val="0"/>
              </a:spcAft>
              <a:defRPr sz="2800" b="1">
                <a:solidFill>
                  <a:schemeClr val="bg1"/>
                </a:solidFill>
                <a:latin typeface="+mn-lt"/>
                <a:ea typeface="+mj-ea"/>
                <a:cs typeface="+mj-cs"/>
              </a:defRPr>
            </a:lvl1pPr>
            <a:lvl2pPr algn="l" rtl="0" eaLnBrk="0" fontAlgn="base" hangingPunct="0">
              <a:spcBef>
                <a:spcPct val="0"/>
              </a:spcBef>
              <a:spcAft>
                <a:spcPct val="0"/>
              </a:spcAft>
              <a:defRPr sz="2400" b="1">
                <a:solidFill>
                  <a:schemeClr val="bg1"/>
                </a:solidFill>
                <a:latin typeface="Arial" charset="0"/>
              </a:defRPr>
            </a:lvl2pPr>
            <a:lvl3pPr algn="l" rtl="0" eaLnBrk="0" fontAlgn="base" hangingPunct="0">
              <a:spcBef>
                <a:spcPct val="0"/>
              </a:spcBef>
              <a:spcAft>
                <a:spcPct val="0"/>
              </a:spcAft>
              <a:defRPr sz="2400" b="1">
                <a:solidFill>
                  <a:schemeClr val="bg1"/>
                </a:solidFill>
                <a:latin typeface="Arial" charset="0"/>
              </a:defRPr>
            </a:lvl3pPr>
            <a:lvl4pPr algn="l" rtl="0" eaLnBrk="0" fontAlgn="base" hangingPunct="0">
              <a:spcBef>
                <a:spcPct val="0"/>
              </a:spcBef>
              <a:spcAft>
                <a:spcPct val="0"/>
              </a:spcAft>
              <a:defRPr sz="2400" b="1">
                <a:solidFill>
                  <a:schemeClr val="bg1"/>
                </a:solidFill>
                <a:latin typeface="Arial" charset="0"/>
              </a:defRPr>
            </a:lvl4pPr>
            <a:lvl5pPr algn="l" rtl="0" eaLnBrk="0" fontAlgn="base" hangingPunct="0">
              <a:spcBef>
                <a:spcPct val="0"/>
              </a:spcBef>
              <a:spcAft>
                <a:spcPct val="0"/>
              </a:spcAft>
              <a:defRPr sz="2400" b="1">
                <a:solidFill>
                  <a:schemeClr val="bg1"/>
                </a:solidFill>
                <a:latin typeface="Arial" charset="0"/>
              </a:defRPr>
            </a:lvl5pPr>
            <a:lvl6pPr marL="457200" algn="l" rtl="0" fontAlgn="base">
              <a:spcBef>
                <a:spcPct val="0"/>
              </a:spcBef>
              <a:spcAft>
                <a:spcPct val="0"/>
              </a:spcAft>
              <a:defRPr sz="2400" b="1">
                <a:solidFill>
                  <a:schemeClr val="bg1"/>
                </a:solidFill>
                <a:latin typeface="Arial" charset="0"/>
              </a:defRPr>
            </a:lvl6pPr>
            <a:lvl7pPr marL="914400" algn="l" rtl="0" fontAlgn="base">
              <a:spcBef>
                <a:spcPct val="0"/>
              </a:spcBef>
              <a:spcAft>
                <a:spcPct val="0"/>
              </a:spcAft>
              <a:defRPr sz="2400" b="1">
                <a:solidFill>
                  <a:schemeClr val="bg1"/>
                </a:solidFill>
                <a:latin typeface="Arial" charset="0"/>
              </a:defRPr>
            </a:lvl7pPr>
            <a:lvl8pPr marL="1371600" algn="l" rtl="0" fontAlgn="base">
              <a:spcBef>
                <a:spcPct val="0"/>
              </a:spcBef>
              <a:spcAft>
                <a:spcPct val="0"/>
              </a:spcAft>
              <a:defRPr sz="2400" b="1">
                <a:solidFill>
                  <a:schemeClr val="bg1"/>
                </a:solidFill>
                <a:latin typeface="Arial" charset="0"/>
              </a:defRPr>
            </a:lvl8pPr>
            <a:lvl9pPr marL="1828800" algn="l" rtl="0" fontAlgn="base">
              <a:spcBef>
                <a:spcPct val="0"/>
              </a:spcBef>
              <a:spcAft>
                <a:spcPct val="0"/>
              </a:spcAft>
              <a:defRPr sz="2400" b="1">
                <a:solidFill>
                  <a:schemeClr val="bg1"/>
                </a:solidFill>
                <a:latin typeface="Arial" charset="0"/>
              </a:defRPr>
            </a:lvl9pPr>
          </a:lstStyle>
          <a:p>
            <a:pPr algn="ctr"/>
            <a:r>
              <a:rPr lang="es-ES" kern="0" dirty="0"/>
              <a:t>Sueldos</a:t>
            </a:r>
          </a:p>
          <a:p>
            <a:pPr algn="ctr"/>
            <a:endParaRPr lang="es-ES" kern="0" dirty="0"/>
          </a:p>
        </p:txBody>
      </p:sp>
    </p:spTree>
    <p:extLst>
      <p:ext uri="{BB962C8B-B14F-4D97-AF65-F5344CB8AC3E}">
        <p14:creationId xmlns:p14="http://schemas.microsoft.com/office/powerpoint/2010/main" val="2463121801"/>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70706" y="2636912"/>
            <a:ext cx="8002587" cy="4525962"/>
          </a:xfrm>
        </p:spPr>
        <p:txBody>
          <a:bodyPr/>
          <a:lstStyle/>
          <a:p>
            <a:r>
              <a:rPr lang="es-ES" sz="4000" dirty="0"/>
              <a:t>Turno libre</a:t>
            </a:r>
          </a:p>
          <a:p>
            <a:r>
              <a:rPr lang="es-ES" sz="4000" dirty="0"/>
              <a:t>Promoción interna</a:t>
            </a:r>
          </a:p>
          <a:p>
            <a:r>
              <a:rPr lang="es-ES" sz="4000" dirty="0"/>
              <a:t>Estabilización</a:t>
            </a:r>
          </a:p>
        </p:txBody>
      </p:sp>
      <p:sp>
        <p:nvSpPr>
          <p:cNvPr id="4" name="Título 1"/>
          <p:cNvSpPr txBox="1">
            <a:spLocks/>
          </p:cNvSpPr>
          <p:nvPr/>
        </p:nvSpPr>
        <p:spPr bwMode="auto">
          <a:xfrm>
            <a:off x="434276" y="260648"/>
            <a:ext cx="8709724" cy="2520280"/>
          </a:xfrm>
          <a:prstGeom prst="rect">
            <a:avLst/>
          </a:prstGeom>
          <a:noFill/>
          <a:ln w="9525" algn="ctr">
            <a:noFill/>
            <a:miter lim="800000"/>
            <a:headEnd/>
            <a:tailEnd/>
          </a:ln>
        </p:spPr>
        <p:txBody>
          <a:bodyPr vert="horz" wrap="none" lIns="91440" tIns="45720" rIns="91440" bIns="45720" numCol="1" anchor="ctr" anchorCtr="0" compatLnSpc="1">
            <a:prstTxWarp prst="textNoShape">
              <a:avLst/>
            </a:prstTxWarp>
          </a:bodyPr>
          <a:lstStyle>
            <a:lvl1pPr algn="l" rtl="0" eaLnBrk="0" fontAlgn="base" hangingPunct="0">
              <a:spcBef>
                <a:spcPct val="0"/>
              </a:spcBef>
              <a:spcAft>
                <a:spcPct val="0"/>
              </a:spcAft>
              <a:defRPr sz="2800" b="1">
                <a:solidFill>
                  <a:schemeClr val="bg1"/>
                </a:solidFill>
                <a:latin typeface="+mn-lt"/>
                <a:ea typeface="+mj-ea"/>
                <a:cs typeface="+mj-cs"/>
              </a:defRPr>
            </a:lvl1pPr>
            <a:lvl2pPr algn="l" rtl="0" eaLnBrk="0" fontAlgn="base" hangingPunct="0">
              <a:spcBef>
                <a:spcPct val="0"/>
              </a:spcBef>
              <a:spcAft>
                <a:spcPct val="0"/>
              </a:spcAft>
              <a:defRPr sz="2400" b="1">
                <a:solidFill>
                  <a:schemeClr val="bg1"/>
                </a:solidFill>
                <a:latin typeface="Arial" charset="0"/>
              </a:defRPr>
            </a:lvl2pPr>
            <a:lvl3pPr algn="l" rtl="0" eaLnBrk="0" fontAlgn="base" hangingPunct="0">
              <a:spcBef>
                <a:spcPct val="0"/>
              </a:spcBef>
              <a:spcAft>
                <a:spcPct val="0"/>
              </a:spcAft>
              <a:defRPr sz="2400" b="1">
                <a:solidFill>
                  <a:schemeClr val="bg1"/>
                </a:solidFill>
                <a:latin typeface="Arial" charset="0"/>
              </a:defRPr>
            </a:lvl3pPr>
            <a:lvl4pPr algn="l" rtl="0" eaLnBrk="0" fontAlgn="base" hangingPunct="0">
              <a:spcBef>
                <a:spcPct val="0"/>
              </a:spcBef>
              <a:spcAft>
                <a:spcPct val="0"/>
              </a:spcAft>
              <a:defRPr sz="2400" b="1">
                <a:solidFill>
                  <a:schemeClr val="bg1"/>
                </a:solidFill>
                <a:latin typeface="Arial" charset="0"/>
              </a:defRPr>
            </a:lvl4pPr>
            <a:lvl5pPr algn="l" rtl="0" eaLnBrk="0" fontAlgn="base" hangingPunct="0">
              <a:spcBef>
                <a:spcPct val="0"/>
              </a:spcBef>
              <a:spcAft>
                <a:spcPct val="0"/>
              </a:spcAft>
              <a:defRPr sz="2400" b="1">
                <a:solidFill>
                  <a:schemeClr val="bg1"/>
                </a:solidFill>
                <a:latin typeface="Arial" charset="0"/>
              </a:defRPr>
            </a:lvl5pPr>
            <a:lvl6pPr marL="457200" algn="l" rtl="0" fontAlgn="base">
              <a:spcBef>
                <a:spcPct val="0"/>
              </a:spcBef>
              <a:spcAft>
                <a:spcPct val="0"/>
              </a:spcAft>
              <a:defRPr sz="2400" b="1">
                <a:solidFill>
                  <a:schemeClr val="bg1"/>
                </a:solidFill>
                <a:latin typeface="Arial" charset="0"/>
              </a:defRPr>
            </a:lvl6pPr>
            <a:lvl7pPr marL="914400" algn="l" rtl="0" fontAlgn="base">
              <a:spcBef>
                <a:spcPct val="0"/>
              </a:spcBef>
              <a:spcAft>
                <a:spcPct val="0"/>
              </a:spcAft>
              <a:defRPr sz="2400" b="1">
                <a:solidFill>
                  <a:schemeClr val="bg1"/>
                </a:solidFill>
                <a:latin typeface="Arial" charset="0"/>
              </a:defRPr>
            </a:lvl7pPr>
            <a:lvl8pPr marL="1371600" algn="l" rtl="0" fontAlgn="base">
              <a:spcBef>
                <a:spcPct val="0"/>
              </a:spcBef>
              <a:spcAft>
                <a:spcPct val="0"/>
              </a:spcAft>
              <a:defRPr sz="2400" b="1">
                <a:solidFill>
                  <a:schemeClr val="bg1"/>
                </a:solidFill>
                <a:latin typeface="Arial" charset="0"/>
              </a:defRPr>
            </a:lvl8pPr>
            <a:lvl9pPr marL="1828800" algn="l" rtl="0" fontAlgn="base">
              <a:spcBef>
                <a:spcPct val="0"/>
              </a:spcBef>
              <a:spcAft>
                <a:spcPct val="0"/>
              </a:spcAft>
              <a:defRPr sz="2400" b="1">
                <a:solidFill>
                  <a:schemeClr val="bg1"/>
                </a:solidFill>
                <a:latin typeface="Arial" charset="0"/>
              </a:defRPr>
            </a:lvl9pPr>
          </a:lstStyle>
          <a:p>
            <a:pPr algn="just"/>
            <a:r>
              <a:rPr lang="es-ES" sz="4000" dirty="0">
                <a:solidFill>
                  <a:schemeClr val="accent1"/>
                </a:solidFill>
              </a:rPr>
              <a:t>2. El Cuerpo de Gestión de la </a:t>
            </a:r>
          </a:p>
          <a:p>
            <a:pPr algn="just"/>
            <a:r>
              <a:rPr lang="es-ES" sz="4000" dirty="0">
                <a:solidFill>
                  <a:schemeClr val="accent1"/>
                </a:solidFill>
              </a:rPr>
              <a:t>Administración Civil del Estado. </a:t>
            </a:r>
          </a:p>
          <a:p>
            <a:pPr algn="just"/>
            <a:r>
              <a:rPr lang="es-ES" sz="4000" b="0" dirty="0">
                <a:solidFill>
                  <a:schemeClr val="accent1"/>
                </a:solidFill>
              </a:rPr>
              <a:t>¿Cómo aprobar esta oposición?</a:t>
            </a:r>
            <a:endParaRPr lang="es-ES" sz="4000" kern="0" dirty="0">
              <a:solidFill>
                <a:schemeClr val="accent1"/>
              </a:solidFill>
            </a:endParaRPr>
          </a:p>
        </p:txBody>
      </p:sp>
    </p:spTree>
    <p:extLst>
      <p:ext uri="{BB962C8B-B14F-4D97-AF65-F5344CB8AC3E}">
        <p14:creationId xmlns:p14="http://schemas.microsoft.com/office/powerpoint/2010/main" val="4174581557"/>
      </p:ext>
    </p:extLst>
  </p:cSld>
  <p:clrMapOvr>
    <a:masterClrMapping/>
  </p:clrMapOvr>
  <p:transition/>
</p:sld>
</file>

<file path=ppt/theme/theme1.xml><?xml version="1.0" encoding="utf-8"?>
<a:theme xmlns:a="http://schemas.openxmlformats.org/drawingml/2006/main" name="1_Diseño predeterminado">
  <a:themeElements>
    <a:clrScheme name="COLPOLSOC 2">
      <a:dk1>
        <a:srgbClr val="00168A"/>
      </a:dk1>
      <a:lt1>
        <a:srgbClr val="00168A"/>
      </a:lt1>
      <a:dk2>
        <a:srgbClr val="FD5000"/>
      </a:dk2>
      <a:lt2>
        <a:srgbClr val="00168A"/>
      </a:lt2>
      <a:accent1>
        <a:srgbClr val="FD5000"/>
      </a:accent1>
      <a:accent2>
        <a:srgbClr val="00168A"/>
      </a:accent2>
      <a:accent3>
        <a:srgbClr val="C5CFFF"/>
      </a:accent3>
      <a:accent4>
        <a:srgbClr val="FFC5AB"/>
      </a:accent4>
      <a:accent5>
        <a:srgbClr val="0023D2"/>
      </a:accent5>
      <a:accent6>
        <a:srgbClr val="FF834B"/>
      </a:accent6>
      <a:hlink>
        <a:srgbClr val="FD5000"/>
      </a:hlink>
      <a:folHlink>
        <a:srgbClr val="00168A"/>
      </a:folHlink>
    </a:clrScheme>
    <a:fontScheme name="COLPOLSOC">
      <a:majorFont>
        <a:latin typeface="Montserrat SemiBold"/>
        <a:ea typeface=""/>
        <a:cs typeface=""/>
      </a:majorFont>
      <a:minorFont>
        <a:latin typeface="Montserra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90000"/>
          </a:lnSpc>
          <a:spcBef>
            <a:spcPct val="20000"/>
          </a:spcBef>
          <a:spcAft>
            <a:spcPct val="0"/>
          </a:spcAft>
          <a:buClrTx/>
          <a:buSzTx/>
          <a:buFontTx/>
          <a:buNone/>
          <a:tabLst/>
          <a:defRPr kumimoji="0" lang="es-ES" sz="2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90000"/>
          </a:lnSpc>
          <a:spcBef>
            <a:spcPct val="20000"/>
          </a:spcBef>
          <a:spcAft>
            <a:spcPct val="0"/>
          </a:spcAft>
          <a:buClrTx/>
          <a:buSzTx/>
          <a:buFontTx/>
          <a:buNone/>
          <a:tabLst/>
          <a:defRPr kumimoji="0" lang="es-ES" sz="2800" b="0" i="0" u="none" strike="noStrike" cap="none" normalizeH="0" baseline="0" smtClean="0">
            <a:ln>
              <a:noFill/>
            </a:ln>
            <a:solidFill>
              <a:schemeClr val="tx1"/>
            </a:solidFill>
            <a:effectLst/>
            <a:latin typeface="Arial" charset="0"/>
          </a:defRPr>
        </a:defPPr>
      </a:lstStyle>
    </a:lnDef>
  </a:objectDefaults>
  <a:extraClrSchemeLst>
    <a:extraClrScheme>
      <a:clrScheme name="1_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Diseño predeterminado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22089</TotalTime>
  <Words>2494</Words>
  <Application>Microsoft Office PowerPoint</Application>
  <PresentationFormat>Presentación en pantalla (4:3)</PresentationFormat>
  <Paragraphs>399</Paragraphs>
  <Slides>36</Slides>
  <Notes>1</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36</vt:i4>
      </vt:variant>
    </vt:vector>
  </HeadingPairs>
  <TitlesOfParts>
    <vt:vector size="43" baseType="lpstr">
      <vt:lpstr>-apple-system</vt:lpstr>
      <vt:lpstr>Arial</vt:lpstr>
      <vt:lpstr>Montserrat</vt:lpstr>
      <vt:lpstr>Montserrat SemiBold</vt:lpstr>
      <vt:lpstr>Verdana</vt:lpstr>
      <vt:lpstr>Wingdings</vt:lpstr>
      <vt:lpstr>1_Diseño predeterminado</vt:lpstr>
      <vt:lpstr>SALIDAS PROFESIONALES   </vt:lpstr>
      <vt:lpstr>Presentación de PowerPoint</vt:lpstr>
      <vt:lpstr>Según el INAP:  https://www.inap.es/cuerpo-de-gestion-de-la-administracion-civil-del-estado</vt:lpstr>
      <vt:lpstr>¿Dónde trabajamos?</vt:lpstr>
      <vt:lpstr>¿A qué nos dedicamos? (I)</vt:lpstr>
      <vt:lpstr>¿A qué nos dedicamos? (II)</vt:lpstr>
      <vt:lpstr>Progresión profesional en el CGACE</vt:lpstr>
      <vt:lpstr>Ver listado de destinos</vt:lpstr>
      <vt:lpstr>Presentación de PowerPoint</vt:lpstr>
      <vt:lpstr>Presentación de PowerPoint</vt:lpstr>
      <vt:lpstr>Presentación de PowerPoint</vt:lpstr>
      <vt:lpstr>Vuestro objetivo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La Oposición</vt:lpstr>
      <vt:lpstr>Última convocatoria  OPE 2020 2021 2022</vt:lpstr>
      <vt:lpstr>Notas de corte OPE 2018</vt:lpstr>
      <vt:lpstr>Resultados del COLPOLSOC en la  preparación de GACE  última convocatoria OEP 2020, 2021 y 2022</vt:lpstr>
      <vt:lpstr>3. El Equipo</vt:lpstr>
      <vt:lpstr>Eva Cisterna Fernández</vt:lpstr>
      <vt:lpstr>Antonio López Ávila</vt:lpstr>
      <vt:lpstr>Javier García Escalera  (coordinador)</vt:lpstr>
      <vt:lpstr>Alejandro Francisco Iglesias</vt:lpstr>
      <vt:lpstr>Nerea Goñi Jiménez</vt:lpstr>
      <vt:lpstr>Presentación de PowerPoint</vt:lpstr>
      <vt:lpstr>Presentación de PowerPoint</vt:lpstr>
      <vt:lpstr>Presentación de PowerPoint</vt:lpstr>
      <vt:lpstr>Presentación de PowerPoint</vt:lpstr>
      <vt:lpstr>6. Contacto</vt:lpstr>
    </vt:vector>
  </TitlesOfParts>
  <Company>Particular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JGE</dc:creator>
  <cp:lastModifiedBy>Javier PreparaGACE</cp:lastModifiedBy>
  <cp:revision>792</cp:revision>
  <dcterms:created xsi:type="dcterms:W3CDTF">2003-05-02T12:19:26Z</dcterms:created>
  <dcterms:modified xsi:type="dcterms:W3CDTF">2024-01-15T18:48:26Z</dcterms:modified>
</cp:coreProperties>
</file>